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623" r:id="rId3"/>
    <p:sldId id="614" r:id="rId4"/>
    <p:sldId id="615" r:id="rId5"/>
    <p:sldId id="616" r:id="rId6"/>
    <p:sldId id="624" r:id="rId7"/>
    <p:sldId id="282" r:id="rId8"/>
    <p:sldId id="379" r:id="rId9"/>
    <p:sldId id="380" r:id="rId10"/>
    <p:sldId id="359" r:id="rId11"/>
    <p:sldId id="527" r:id="rId12"/>
    <p:sldId id="397" r:id="rId13"/>
    <p:sldId id="591" r:id="rId14"/>
    <p:sldId id="526" r:id="rId15"/>
    <p:sldId id="466" r:id="rId16"/>
    <p:sldId id="572" r:id="rId17"/>
    <p:sldId id="574" r:id="rId18"/>
    <p:sldId id="549" r:id="rId19"/>
    <p:sldId id="338" r:id="rId20"/>
    <p:sldId id="551" r:id="rId21"/>
    <p:sldId id="627" r:id="rId22"/>
    <p:sldId id="595" r:id="rId23"/>
    <p:sldId id="604" r:id="rId24"/>
    <p:sldId id="605" r:id="rId25"/>
    <p:sldId id="606" r:id="rId26"/>
    <p:sldId id="607" r:id="rId27"/>
    <p:sldId id="583" r:id="rId28"/>
    <p:sldId id="584" r:id="rId29"/>
    <p:sldId id="585" r:id="rId30"/>
    <p:sldId id="603" r:id="rId31"/>
    <p:sldId id="598" r:id="rId32"/>
    <p:sldId id="599" r:id="rId33"/>
    <p:sldId id="601" r:id="rId34"/>
    <p:sldId id="602" r:id="rId35"/>
    <p:sldId id="626" r:id="rId36"/>
    <p:sldId id="628" r:id="rId3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294" autoAdjust="0"/>
    <p:restoredTop sz="94660"/>
  </p:normalViewPr>
  <p:slideViewPr>
    <p:cSldViewPr>
      <p:cViewPr varScale="1">
        <p:scale>
          <a:sx n="68" d="100"/>
          <a:sy n="68" d="100"/>
        </p:scale>
        <p:origin x="-121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215206" y="214290"/>
            <a:ext cx="1671622" cy="1470025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504CF-68CC-4255-8B55-25EEF74E344A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7D6A-5A17-40E4-BB75-C5EE57E7675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1026" name="Picture 2" descr="D:\金骄、\2016年3月\xinmu\新木2_副本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8" y="0"/>
            <a:ext cx="2571732" cy="171448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504CF-68CC-4255-8B55-25EEF74E344A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7D6A-5A17-40E4-BB75-C5EE57E7675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504CF-68CC-4255-8B55-25EEF74E344A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7D6A-5A17-40E4-BB75-C5EE57E7675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504CF-68CC-4255-8B55-25EEF74E344A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7D6A-5A17-40E4-BB75-C5EE57E7675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504CF-68CC-4255-8B55-25EEF74E344A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7D6A-5A17-40E4-BB75-C5EE57E7675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504CF-68CC-4255-8B55-25EEF74E344A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7D6A-5A17-40E4-BB75-C5EE57E7675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504CF-68CC-4255-8B55-25EEF74E344A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7D6A-5A17-40E4-BB75-C5EE57E7675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504CF-68CC-4255-8B55-25EEF74E344A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7D6A-5A17-40E4-BB75-C5EE57E7675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504CF-68CC-4255-8B55-25EEF74E344A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7D6A-5A17-40E4-BB75-C5EE57E7675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504CF-68CC-4255-8B55-25EEF74E344A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7D6A-5A17-40E4-BB75-C5EE57E7675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504CF-68CC-4255-8B55-25EEF74E344A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7D6A-5A17-40E4-BB75-C5EE57E7675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504CF-68CC-4255-8B55-25EEF74E344A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7D6A-5A17-40E4-BB75-C5EE57E7675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504CF-68CC-4255-8B55-25EEF74E344A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D7D6A-5A17-40E4-BB75-C5EE57E7675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71472" y="2714620"/>
            <a:ext cx="7772400" cy="1470025"/>
          </a:xfrm>
        </p:spPr>
        <p:txBody>
          <a:bodyPr>
            <a:noAutofit/>
          </a:bodyPr>
          <a:lstStyle/>
          <a:p>
            <a:r>
              <a:rPr lang="zh-CN" altLang="en-US" sz="60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新木产业园</a:t>
            </a:r>
            <a:r>
              <a:rPr lang="en-US" altLang="zh-CN" sz="60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sz="60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</a:br>
            <a:r>
              <a:rPr lang="en-US" altLang="zh-CN" sz="60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         </a:t>
            </a:r>
            <a:r>
              <a:rPr lang="en-US" altLang="zh-CN" sz="28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—</a:t>
            </a:r>
            <a:r>
              <a:rPr lang="zh-CN" altLang="en-US" sz="28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生物质产品先进制造</a:t>
            </a:r>
            <a:r>
              <a:rPr lang="en-US" altLang="zh-CN" sz="28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sz="28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</a:br>
            <a:r>
              <a:rPr lang="en-US" altLang="zh-CN" sz="28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                     </a:t>
            </a:r>
            <a:r>
              <a:rPr lang="zh-CN" altLang="en-US" sz="2800" b="1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生态低碳绿色可持续</a:t>
            </a:r>
            <a:r>
              <a:rPr lang="en-US" altLang="zh-CN" sz="6000" b="1" dirty="0" smtClean="0">
                <a:solidFill>
                  <a:srgbClr val="0000FF"/>
                </a:solidFill>
                <a:latin typeface="+mn-ea"/>
                <a:ea typeface="+mn-ea"/>
              </a:rPr>
              <a:t/>
            </a:r>
            <a:br>
              <a:rPr lang="en-US" altLang="zh-CN" sz="6000" b="1" dirty="0" smtClean="0">
                <a:solidFill>
                  <a:srgbClr val="0000FF"/>
                </a:solidFill>
                <a:latin typeface="+mn-ea"/>
                <a:ea typeface="+mn-ea"/>
              </a:rPr>
            </a:br>
            <a:endParaRPr lang="zh-CN" altLang="en-US" sz="6000" b="1" dirty="0">
              <a:solidFill>
                <a:srgbClr val="0000FF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67124" y="642918"/>
            <a:ext cx="778674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（三）新木产业园模式：</a:t>
            </a:r>
            <a:endParaRPr lang="en-US" altLang="zh-CN" sz="2800" b="1" dirty="0" smtClean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</a:t>
            </a:r>
            <a:r>
              <a:rPr lang="en-US" altLang="zh-CN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</a:t>
            </a:r>
            <a:r>
              <a:rPr lang="zh-CN" altLang="en-US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</a:t>
            </a:r>
            <a:r>
              <a:rPr lang="zh-CN" altLang="en-US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农林业</a:t>
            </a:r>
            <a:r>
              <a:rPr lang="zh-CN" altLang="en-US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循环经济示范产业园</a:t>
            </a:r>
            <a:endParaRPr lang="en-US" altLang="zh-CN" sz="24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农业</a:t>
            </a: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-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林业</a:t>
            </a: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-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生物质资源加工业多联产，生态、低碳、绿色、可持续，其特征是将原料全部转化为产品，减少废物排放带来的污染，符合生态系统物质和能量循环的规律，建立了真正的循环经济体系。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</a:t>
            </a:r>
            <a:endParaRPr lang="en-US" altLang="zh-CN" sz="2400" dirty="0" smtClean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</a:t>
            </a:r>
            <a:endParaRPr lang="zh-CN" altLang="en-US" sz="2400" dirty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63490" name="AutoShape 2" descr="http://img5.imgtn.bdimg.com/it/u=2281027396,664640371&amp;fm=21&amp;gp=0.jpg"/>
          <p:cNvSpPr>
            <a:spLocks noChangeAspect="1" noChangeArrowheads="1"/>
          </p:cNvSpPr>
          <p:nvPr/>
        </p:nvSpPr>
        <p:spPr bwMode="auto">
          <a:xfrm>
            <a:off x="3175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3492" name="AutoShape 4" descr="http://img5.imgtn.bdimg.com/it/u=2281027396,664640371&amp;fm=21&amp;gp=0.jpg"/>
          <p:cNvSpPr>
            <a:spLocks noChangeAspect="1" noChangeArrowheads="1"/>
          </p:cNvSpPr>
          <p:nvPr/>
        </p:nvSpPr>
        <p:spPr bwMode="auto">
          <a:xfrm>
            <a:off x="3175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63494" name="Picture 6" descr="http://www.shsee.com/uploads/allimg/140716/1-140G6142S03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3714752"/>
            <a:ext cx="3307719" cy="29456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314" y="1214422"/>
            <a:ext cx="885828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 </a:t>
            </a:r>
            <a:endParaRPr lang="en-US" altLang="zh-CN" sz="28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相对于传统制造而言，不断吸收各方面的高新技术成果，并将这些先进技术综合应用于研发设计、生产制造、在线检测、营销服务和管理的全过程，实现优质、高效、低耗、清洁、灵活生产，取得更好经济收益和市场效果。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以生物质产品为主要支柱的生物基经济是低碳可持续的。虽然很多可替代原料可用于能量生产，但基于可持续材料转化的工业则依赖于生物资源。</a:t>
            </a:r>
          </a:p>
        </p:txBody>
      </p:sp>
      <p:sp>
        <p:nvSpPr>
          <p:cNvPr id="3" name="矩形 2"/>
          <p:cNvSpPr/>
          <p:nvPr/>
        </p:nvSpPr>
        <p:spPr>
          <a:xfrm>
            <a:off x="857224" y="1048392"/>
            <a:ext cx="50529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、生物质产品先进制造产业园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071546"/>
            <a:ext cx="892971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 </a:t>
            </a: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各地区根据资源禀赋、环境承载力、主体功能定位等实际，选择不同的技术路径，形成各具特色的包括种植、养殖、农产品加工、乡村旅游、商务及食疗一体化和一、二、三产业联动发展的现代复合型循环经济产业，脱贫致富。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</a:t>
            </a:r>
          </a:p>
          <a:p>
            <a:pPr>
              <a:lnSpc>
                <a:spcPct val="150000"/>
              </a:lnSpc>
            </a:pPr>
            <a:endParaRPr lang="zh-CN" altLang="en-US" sz="24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2844" y="3071810"/>
            <a:ext cx="9001156" cy="583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</a:t>
            </a:r>
            <a:endParaRPr lang="zh-CN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428596" y="714356"/>
            <a:ext cx="40607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3</a:t>
            </a:r>
            <a:r>
              <a:rPr lang="zh-CN" altLang="en-US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、精准扶贫小康产业园</a:t>
            </a:r>
            <a:r>
              <a:rPr lang="en-US" altLang="zh-CN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endParaRPr lang="zh-CN" altLang="en-US" sz="2800" dirty="0"/>
          </a:p>
        </p:txBody>
      </p:sp>
      <p:pic>
        <p:nvPicPr>
          <p:cNvPr id="61442" name="Picture 2" descr="http://pic.58pic.com/58pic/11/59/34/75458PIC7z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357694"/>
            <a:ext cx="7366812" cy="1790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85720" y="428604"/>
            <a:ext cx="85011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400" dirty="0" smtClean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带动农林</a:t>
            </a:r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牧</a:t>
            </a:r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渔业的发展，</a:t>
            </a:r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改善生态环境；是农业现代化、工业现代化、新型城镇化和生态文明建设配套产业；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促进有竞争性的新兴产业的成长，促进国内与生物质产品相关产业的进一步发展，从而使中国拥有比以前更加强大的国际竞争力，随中国丝绸之路经济带走出去 。</a:t>
            </a:r>
            <a:endParaRPr lang="zh-CN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571472" y="357166"/>
            <a:ext cx="42082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4</a:t>
            </a:r>
            <a:r>
              <a:rPr lang="zh-CN" altLang="en-US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、美丽中国复兴产业园</a:t>
            </a:r>
            <a:r>
              <a:rPr lang="en-US" altLang="zh-CN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</a:t>
            </a:r>
            <a:endParaRPr lang="zh-CN" altLang="en-US" sz="2800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60418" name="Picture 2" descr="http://cms2.51edu.com/ueditor2014/php/upload/image/20150526/14326285008812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3857604"/>
            <a:ext cx="5000660" cy="2786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1857356" y="2214554"/>
            <a:ext cx="5286412" cy="1470025"/>
          </a:xfrm>
        </p:spPr>
        <p:txBody>
          <a:bodyPr>
            <a:normAutofit/>
          </a:bodyPr>
          <a:lstStyle/>
          <a:p>
            <a:r>
              <a:rPr lang="zh-CN" altLang="en-US" b="1" dirty="0" smtClean="0">
                <a:solidFill>
                  <a:srgbClr val="0000CC"/>
                </a:solidFill>
                <a:latin typeface="黑体" pitchFamily="49" charset="-122"/>
                <a:ea typeface="黑体" pitchFamily="49" charset="-122"/>
                <a:sym typeface="+mn-ea"/>
              </a:rPr>
              <a:t>三、新木产业园类型</a:t>
            </a:r>
            <a:endParaRPr lang="zh-CN" altLang="en-US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23215" y="-99377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（一）图文解说</a:t>
            </a:r>
          </a:p>
        </p:txBody>
      </p:sp>
      <p:pic>
        <p:nvPicPr>
          <p:cNvPr id="9" name="图片 8" descr="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125" y="4796790"/>
            <a:ext cx="2434590" cy="1951355"/>
          </a:xfrm>
          <a:prstGeom prst="rect">
            <a:avLst/>
          </a:prstGeom>
        </p:spPr>
      </p:pic>
      <p:sp>
        <p:nvSpPr>
          <p:cNvPr id="11" name="上箭头 10"/>
          <p:cNvSpPr/>
          <p:nvPr/>
        </p:nvSpPr>
        <p:spPr>
          <a:xfrm>
            <a:off x="7740015" y="4077335"/>
            <a:ext cx="431800" cy="607695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直角上箭头 12"/>
          <p:cNvSpPr/>
          <p:nvPr/>
        </p:nvSpPr>
        <p:spPr>
          <a:xfrm rot="16200000">
            <a:off x="6842760" y="1445260"/>
            <a:ext cx="786130" cy="864235"/>
          </a:xfrm>
          <a:prstGeom prst="bent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下箭头 22"/>
          <p:cNvSpPr/>
          <p:nvPr/>
        </p:nvSpPr>
        <p:spPr>
          <a:xfrm>
            <a:off x="4500245" y="2924810"/>
            <a:ext cx="647700" cy="705485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3275965" y="3789045"/>
            <a:ext cx="2867671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charset="0"/>
                <a:ea typeface="微软雅黑" charset="0"/>
              </a:rPr>
              <a:t>食品    材料    能源</a:t>
            </a:r>
          </a:p>
        </p:txBody>
      </p:sp>
      <p:sp>
        <p:nvSpPr>
          <p:cNvPr id="30" name="丁字箭头 29"/>
          <p:cNvSpPr/>
          <p:nvPr/>
        </p:nvSpPr>
        <p:spPr>
          <a:xfrm>
            <a:off x="3060065" y="4364990"/>
            <a:ext cx="3469005" cy="720725"/>
          </a:xfrm>
          <a:prstGeom prst="leftRight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圆角右箭头 34"/>
          <p:cNvSpPr/>
          <p:nvPr/>
        </p:nvSpPr>
        <p:spPr>
          <a:xfrm rot="16200000">
            <a:off x="2154555" y="5269865"/>
            <a:ext cx="858520" cy="1497330"/>
          </a:xfrm>
          <a:prstGeom prst="ben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8" name="左箭头 37"/>
          <p:cNvSpPr/>
          <p:nvPr/>
        </p:nvSpPr>
        <p:spPr>
          <a:xfrm>
            <a:off x="5723890" y="6021070"/>
            <a:ext cx="661035" cy="431800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上下箭头 38"/>
          <p:cNvSpPr/>
          <p:nvPr/>
        </p:nvSpPr>
        <p:spPr>
          <a:xfrm>
            <a:off x="972185" y="2924810"/>
            <a:ext cx="485775" cy="722630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左右箭头 39"/>
          <p:cNvSpPr/>
          <p:nvPr/>
        </p:nvSpPr>
        <p:spPr>
          <a:xfrm>
            <a:off x="2267585" y="1772920"/>
            <a:ext cx="890905" cy="446405"/>
          </a:xfrm>
          <a:prstGeom prst="left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 descr="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4605" y="1053465"/>
            <a:ext cx="2260600" cy="1678940"/>
          </a:xfrm>
          <a:prstGeom prst="rect">
            <a:avLst/>
          </a:prstGeom>
        </p:spPr>
      </p:pic>
      <p:pic>
        <p:nvPicPr>
          <p:cNvPr id="16" name="图片 15" descr="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65" y="5373370"/>
            <a:ext cx="2012950" cy="1424940"/>
          </a:xfrm>
          <a:prstGeom prst="rect">
            <a:avLst/>
          </a:prstGeom>
        </p:spPr>
      </p:pic>
      <p:pic>
        <p:nvPicPr>
          <p:cNvPr id="18" name="图片 17" descr="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31635" y="2348865"/>
            <a:ext cx="2388870" cy="1720215"/>
          </a:xfrm>
          <a:prstGeom prst="rect">
            <a:avLst/>
          </a:prstGeom>
        </p:spPr>
      </p:pic>
      <p:pic>
        <p:nvPicPr>
          <p:cNvPr id="19" name="图片 18" descr="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925" y="3789045"/>
            <a:ext cx="2800985" cy="1727835"/>
          </a:xfrm>
          <a:prstGeom prst="rect">
            <a:avLst/>
          </a:prstGeom>
        </p:spPr>
      </p:pic>
      <p:pic>
        <p:nvPicPr>
          <p:cNvPr id="21" name="图片 20" descr="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3575" y="1033780"/>
            <a:ext cx="3429000" cy="176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42910" y="1714488"/>
            <a:ext cx="7072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</a:t>
            </a:r>
            <a:r>
              <a:rPr lang="zh-CN" altLang="en-US" sz="32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</a:t>
            </a:r>
            <a:r>
              <a:rPr lang="zh-CN" altLang="en-US" sz="32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林木</a:t>
            </a:r>
            <a:r>
              <a:rPr lang="zh-CN" altLang="en-US" sz="32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果实</a:t>
            </a:r>
            <a:r>
              <a:rPr lang="zh-CN" altLang="en-US" sz="32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加工</a:t>
            </a:r>
            <a:endParaRPr lang="en-US" altLang="zh-CN" sz="32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2786058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主要原料：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林木果实</a:t>
            </a:r>
            <a:endParaRPr lang="en-US" altLang="zh-CN" sz="2800" dirty="0" smtClean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主要产品：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粮食、蛋白粉、多糖、多酚、油脂、果酒、</a:t>
            </a:r>
            <a:endParaRPr lang="en-US" altLang="zh-CN" sz="2800" dirty="0" smtClean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    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糠醛、果糖酸、半焦木质素</a:t>
            </a:r>
            <a:endParaRPr lang="zh-CN" altLang="en-US" sz="2800" dirty="0" smtClean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1538" y="714356"/>
            <a:ext cx="7072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主产品：</a:t>
            </a:r>
            <a:endParaRPr lang="en-US" altLang="zh-CN" sz="3200" b="1" dirty="0" smtClean="0">
              <a:solidFill>
                <a:srgbClr val="FF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5858" y="3786190"/>
            <a:ext cx="1857388" cy="50006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林木果实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37209" y="2252955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果实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97692" y="5681979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修剪枝桠材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55212" y="1285860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粮食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26650" y="2297097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多糖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20" name="直接箭头连接符 19"/>
          <p:cNvCxnSpPr/>
          <p:nvPr/>
        </p:nvCxnSpPr>
        <p:spPr>
          <a:xfrm>
            <a:off x="2197494" y="4071942"/>
            <a:ext cx="571504" cy="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rot="16200000" flipH="1">
            <a:off x="1054485" y="4214817"/>
            <a:ext cx="3429026" cy="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>
          <a:xfrm>
            <a:off x="2768998" y="2500306"/>
            <a:ext cx="857256" cy="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>
            <a:off x="2768998" y="5927742"/>
            <a:ext cx="100013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/>
          <p:nvPr/>
        </p:nvCxnSpPr>
        <p:spPr>
          <a:xfrm flipV="1">
            <a:off x="5412204" y="5929330"/>
            <a:ext cx="928694" cy="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 rot="5400000">
            <a:off x="5263815" y="2497621"/>
            <a:ext cx="1928824" cy="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接箭头连接符 37"/>
          <p:cNvCxnSpPr/>
          <p:nvPr/>
        </p:nvCxnSpPr>
        <p:spPr>
          <a:xfrm>
            <a:off x="6228225" y="1533211"/>
            <a:ext cx="428628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57158" y="357166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技术路径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21" name="直接箭头连接符 20"/>
          <p:cNvCxnSpPr/>
          <p:nvPr/>
        </p:nvCxnSpPr>
        <p:spPr>
          <a:xfrm flipV="1">
            <a:off x="4269196" y="2513954"/>
            <a:ext cx="642942" cy="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rot="16200000" flipH="1">
            <a:off x="5876551" y="4893478"/>
            <a:ext cx="1500199" cy="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840964" y="3896029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糠醛</a:t>
            </a:r>
            <a:endParaRPr lang="zh-CN" altLang="en-US" sz="24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47540" y="4596761"/>
            <a:ext cx="1112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果糖酸</a:t>
            </a:r>
            <a:endParaRPr lang="zh-CN" altLang="en-US" sz="24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40964" y="5396227"/>
            <a:ext cx="1731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半焦木质素</a:t>
            </a:r>
            <a:endParaRPr lang="zh-CN" altLang="en-US" sz="24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30" name="直接连接符 29"/>
          <p:cNvCxnSpPr/>
          <p:nvPr/>
        </p:nvCxnSpPr>
        <p:spPr>
          <a:xfrm rot="5400000">
            <a:off x="3483774" y="2571349"/>
            <a:ext cx="285672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126452" y="2285992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种子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81549" y="3712209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皮壳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55212" y="1785926"/>
            <a:ext cx="1112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蛋白粉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09043" y="3201038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油脂</a:t>
            </a:r>
          </a:p>
        </p:txBody>
      </p:sp>
      <p:cxnSp>
        <p:nvCxnSpPr>
          <p:cNvPr id="43" name="直接连接符 42"/>
          <p:cNvCxnSpPr/>
          <p:nvPr/>
        </p:nvCxnSpPr>
        <p:spPr>
          <a:xfrm rot="5400000">
            <a:off x="5354414" y="4970142"/>
            <a:ext cx="197296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直接箭头连接符 46"/>
          <p:cNvCxnSpPr/>
          <p:nvPr/>
        </p:nvCxnSpPr>
        <p:spPr>
          <a:xfrm flipV="1">
            <a:off x="4912138" y="2527602"/>
            <a:ext cx="285752" cy="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直接箭头连接符 48"/>
          <p:cNvCxnSpPr/>
          <p:nvPr/>
        </p:nvCxnSpPr>
        <p:spPr>
          <a:xfrm flipV="1">
            <a:off x="4912138" y="4000502"/>
            <a:ext cx="285752" cy="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直接箭头连接符 51"/>
          <p:cNvCxnSpPr>
            <a:stCxn id="32" idx="3"/>
            <a:endCxn id="25" idx="1"/>
          </p:cNvCxnSpPr>
          <p:nvPr/>
        </p:nvCxnSpPr>
        <p:spPr>
          <a:xfrm>
            <a:off x="5929877" y="2516825"/>
            <a:ext cx="696773" cy="1110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126452" y="928670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糖液</a:t>
            </a:r>
          </a:p>
        </p:txBody>
      </p:sp>
      <p:cxnSp>
        <p:nvCxnSpPr>
          <p:cNvPr id="51" name="直接箭头连接符 50"/>
          <p:cNvCxnSpPr/>
          <p:nvPr/>
        </p:nvCxnSpPr>
        <p:spPr>
          <a:xfrm flipV="1">
            <a:off x="4912138" y="1142984"/>
            <a:ext cx="285752" cy="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609043" y="2766669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多酚</a:t>
            </a:r>
          </a:p>
        </p:txBody>
      </p:sp>
      <p:cxnSp>
        <p:nvCxnSpPr>
          <p:cNvPr id="63" name="直接箭头连接符 62"/>
          <p:cNvCxnSpPr/>
          <p:nvPr/>
        </p:nvCxnSpPr>
        <p:spPr>
          <a:xfrm>
            <a:off x="6228225" y="2031689"/>
            <a:ext cx="428628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直接箭头连接符 63"/>
          <p:cNvCxnSpPr/>
          <p:nvPr/>
        </p:nvCxnSpPr>
        <p:spPr>
          <a:xfrm>
            <a:off x="6228225" y="3001327"/>
            <a:ext cx="428628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直接箭头连接符 64"/>
          <p:cNvCxnSpPr/>
          <p:nvPr/>
        </p:nvCxnSpPr>
        <p:spPr>
          <a:xfrm>
            <a:off x="6228225" y="3460449"/>
            <a:ext cx="428628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直接箭头连接符 68"/>
          <p:cNvCxnSpPr/>
          <p:nvPr/>
        </p:nvCxnSpPr>
        <p:spPr>
          <a:xfrm flipV="1">
            <a:off x="6340898" y="4857758"/>
            <a:ext cx="285752" cy="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直接箭头连接符 75"/>
          <p:cNvCxnSpPr/>
          <p:nvPr/>
        </p:nvCxnSpPr>
        <p:spPr>
          <a:xfrm>
            <a:off x="5840832" y="3998916"/>
            <a:ext cx="500066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6211670" y="915022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果酒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54" name="直接箭头连接符 53"/>
          <p:cNvCxnSpPr/>
          <p:nvPr/>
        </p:nvCxnSpPr>
        <p:spPr>
          <a:xfrm flipV="1">
            <a:off x="6626650" y="4143378"/>
            <a:ext cx="285752" cy="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直接箭头连接符 55"/>
          <p:cNvCxnSpPr/>
          <p:nvPr/>
        </p:nvCxnSpPr>
        <p:spPr>
          <a:xfrm flipV="1">
            <a:off x="6626650" y="4857758"/>
            <a:ext cx="285752" cy="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直接箭头连接符 57"/>
          <p:cNvCxnSpPr/>
          <p:nvPr/>
        </p:nvCxnSpPr>
        <p:spPr>
          <a:xfrm flipV="1">
            <a:off x="6626650" y="5643576"/>
            <a:ext cx="285752" cy="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直接箭头连接符 60"/>
          <p:cNvCxnSpPr/>
          <p:nvPr/>
        </p:nvCxnSpPr>
        <p:spPr>
          <a:xfrm>
            <a:off x="5871326" y="1173478"/>
            <a:ext cx="428628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1711440" y="3127881"/>
            <a:ext cx="6432460" cy="752901"/>
            <a:chOff x="155764" y="3491716"/>
            <a:chExt cx="6432460" cy="752901"/>
          </a:xfrm>
        </p:grpSpPr>
        <p:sp>
          <p:nvSpPr>
            <p:cNvPr id="5" name="TextBox 4"/>
            <p:cNvSpPr txBox="1"/>
            <p:nvPr/>
          </p:nvSpPr>
          <p:spPr>
            <a:xfrm>
              <a:off x="155764" y="3721397"/>
              <a:ext cx="23574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半焦木质素</a:t>
              </a:r>
              <a:endPara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364088" y="3491716"/>
              <a:ext cx="1224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b="1" dirty="0">
                <a:latin typeface="黑体" pitchFamily="49" charset="-122"/>
                <a:ea typeface="黑体" pitchFamily="49" charset="-122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4140332" y="1321063"/>
            <a:ext cx="2659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清洁生物固体燃料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140332" y="5396227"/>
            <a:ext cx="2503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邻醌植物激素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53980" y="2351689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表面活性剂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40332" y="3379117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活性炭纤维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40332" y="4423391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饲料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" name="Line 56"/>
          <p:cNvSpPr>
            <a:spLocks noChangeShapeType="1"/>
          </p:cNvSpPr>
          <p:nvPr/>
        </p:nvSpPr>
        <p:spPr bwMode="auto">
          <a:xfrm>
            <a:off x="3926018" y="1582068"/>
            <a:ext cx="285752" cy="64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3" name="Line 56"/>
          <p:cNvSpPr>
            <a:spLocks noChangeShapeType="1"/>
          </p:cNvSpPr>
          <p:nvPr/>
        </p:nvSpPr>
        <p:spPr bwMode="auto">
          <a:xfrm>
            <a:off x="3926018" y="2610146"/>
            <a:ext cx="28575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" name="Line 56"/>
          <p:cNvSpPr>
            <a:spLocks noChangeShapeType="1"/>
          </p:cNvSpPr>
          <p:nvPr/>
        </p:nvSpPr>
        <p:spPr bwMode="auto">
          <a:xfrm>
            <a:off x="3926018" y="3623925"/>
            <a:ext cx="285752" cy="64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5" name="Line 56"/>
          <p:cNvSpPr>
            <a:spLocks noChangeShapeType="1"/>
          </p:cNvSpPr>
          <p:nvPr/>
        </p:nvSpPr>
        <p:spPr bwMode="auto">
          <a:xfrm>
            <a:off x="3912370" y="4681198"/>
            <a:ext cx="285752" cy="64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7" name="Line 56"/>
          <p:cNvSpPr>
            <a:spLocks noChangeShapeType="1"/>
          </p:cNvSpPr>
          <p:nvPr/>
        </p:nvSpPr>
        <p:spPr bwMode="auto">
          <a:xfrm>
            <a:off x="3939666" y="5667682"/>
            <a:ext cx="285752" cy="64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cxnSp>
        <p:nvCxnSpPr>
          <p:cNvPr id="18" name="直接连接符 17"/>
          <p:cNvCxnSpPr/>
          <p:nvPr/>
        </p:nvCxnSpPr>
        <p:spPr>
          <a:xfrm rot="16200000" flipH="1">
            <a:off x="1890037" y="3607594"/>
            <a:ext cx="4071965" cy="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Line 56"/>
          <p:cNvSpPr>
            <a:spLocks noChangeShapeType="1"/>
          </p:cNvSpPr>
          <p:nvPr/>
        </p:nvSpPr>
        <p:spPr bwMode="auto">
          <a:xfrm>
            <a:off x="3640266" y="3629666"/>
            <a:ext cx="28575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3"/>
          <p:cNvGrpSpPr/>
          <p:nvPr/>
        </p:nvGrpSpPr>
        <p:grpSpPr>
          <a:xfrm>
            <a:off x="928662" y="3446223"/>
            <a:ext cx="6893403" cy="1283445"/>
            <a:chOff x="786518" y="3431272"/>
            <a:chExt cx="6393918" cy="1264626"/>
          </a:xfrm>
        </p:grpSpPr>
        <p:sp>
          <p:nvSpPr>
            <p:cNvPr id="24" name="TextBox 23"/>
            <p:cNvSpPr txBox="1"/>
            <p:nvPr/>
          </p:nvSpPr>
          <p:spPr>
            <a:xfrm>
              <a:off x="786518" y="3431272"/>
              <a:ext cx="980096" cy="576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 smtClean="0">
                  <a:solidFill>
                    <a:srgbClr val="FF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糠醛</a:t>
              </a:r>
              <a:endParaRPr lang="zh-CN" altLang="en-US" sz="3200" b="1" dirty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  <p:cxnSp>
          <p:nvCxnSpPr>
            <p:cNvPr id="28" name="直接箭头连接符 27"/>
            <p:cNvCxnSpPr/>
            <p:nvPr/>
          </p:nvCxnSpPr>
          <p:spPr>
            <a:xfrm>
              <a:off x="1703528" y="3735921"/>
              <a:ext cx="466527" cy="156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4828483" y="3542836"/>
              <a:ext cx="2232248" cy="3942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聚糠醛</a:t>
              </a:r>
              <a:endParaRPr lang="zh-CN" altLang="en-US" sz="2000" b="1" dirty="0"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037296" y="4301655"/>
              <a:ext cx="2143140" cy="3942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2000" b="1" dirty="0"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2846001" y="183129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糠酸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33" name="直接箭头连接符 32"/>
          <p:cNvCxnSpPr/>
          <p:nvPr/>
        </p:nvCxnSpPr>
        <p:spPr>
          <a:xfrm>
            <a:off x="3989009" y="1845326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417637" y="1647470"/>
            <a:ext cx="2558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糠酸多元醇酯类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37" name="直接箭头连接符 36"/>
          <p:cNvCxnSpPr/>
          <p:nvPr/>
        </p:nvCxnSpPr>
        <p:spPr>
          <a:xfrm>
            <a:off x="2417373" y="2029146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846001" y="5222573"/>
            <a:ext cx="23574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糠醛基氨基树脂</a:t>
            </a:r>
          </a:p>
        </p:txBody>
      </p:sp>
      <p:sp>
        <p:nvSpPr>
          <p:cNvPr id="29" name="矩形 28"/>
          <p:cNvSpPr/>
          <p:nvPr/>
        </p:nvSpPr>
        <p:spPr>
          <a:xfrm>
            <a:off x="2849199" y="4088788"/>
            <a:ext cx="56044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聚亚糠基类（乙酐、丙酮、乙酰乙醇、果糖酸）</a:t>
            </a:r>
            <a:endParaRPr lang="en-US" altLang="zh-CN" sz="20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2828949" y="4660292"/>
            <a:ext cx="14750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糠酚树脂类</a:t>
            </a:r>
            <a:endParaRPr lang="en-US" altLang="zh-CN" sz="20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50" name="直接箭头连接符 49"/>
          <p:cNvCxnSpPr/>
          <p:nvPr/>
        </p:nvCxnSpPr>
        <p:spPr>
          <a:xfrm>
            <a:off x="2417373" y="6540190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箭头连接符 50"/>
          <p:cNvCxnSpPr/>
          <p:nvPr/>
        </p:nvCxnSpPr>
        <p:spPr>
          <a:xfrm>
            <a:off x="2417373" y="6000768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箭头连接符 51"/>
          <p:cNvCxnSpPr/>
          <p:nvPr/>
        </p:nvCxnSpPr>
        <p:spPr>
          <a:xfrm>
            <a:off x="2417373" y="5427392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箭头连接符 52"/>
          <p:cNvCxnSpPr/>
          <p:nvPr/>
        </p:nvCxnSpPr>
        <p:spPr>
          <a:xfrm>
            <a:off x="2417373" y="4855888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箭头连接符 54"/>
          <p:cNvCxnSpPr/>
          <p:nvPr/>
        </p:nvCxnSpPr>
        <p:spPr>
          <a:xfrm>
            <a:off x="2417373" y="4284384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rot="5400000">
            <a:off x="-242477" y="3885476"/>
            <a:ext cx="5347685" cy="501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2857488" y="3556252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呋喃基环氧乙烷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58" name="直接箭头连接符 57"/>
          <p:cNvCxnSpPr/>
          <p:nvPr/>
        </p:nvCxnSpPr>
        <p:spPr>
          <a:xfrm>
            <a:off x="4846265" y="3755412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2846001" y="5813750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糠醛基脲醛树脂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843840" y="6315038"/>
            <a:ext cx="2476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α-</a:t>
            </a:r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呋喃丙烯酸酯橡胶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846001" y="3017218"/>
            <a:ext cx="22188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聚</a:t>
            </a:r>
            <a:r>
              <a:rPr lang="en-US" altLang="zh-CN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α-</a:t>
            </a:r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呋喃丙烯酸钠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832353" y="2500306"/>
            <a:ext cx="60837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亚糠基类、不饱和脂肪酸、不饱和脂肪酸甲酯共聚物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846001" y="103060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糠醇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429124" y="1273434"/>
            <a:ext cx="27655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碳酸二糠酯、糠醇酯类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008171" y="2102172"/>
            <a:ext cx="1992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5-</a:t>
            </a:r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硝基糠酸甲酯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429124" y="2115820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糠酸甲酯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70" name="直接箭头连接符 69"/>
          <p:cNvCxnSpPr/>
          <p:nvPr/>
        </p:nvCxnSpPr>
        <p:spPr>
          <a:xfrm>
            <a:off x="2417373" y="1214138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箭头连接符 70"/>
          <p:cNvCxnSpPr/>
          <p:nvPr/>
        </p:nvCxnSpPr>
        <p:spPr>
          <a:xfrm>
            <a:off x="3989009" y="2316486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箭头连接符 71"/>
          <p:cNvCxnSpPr/>
          <p:nvPr/>
        </p:nvCxnSpPr>
        <p:spPr>
          <a:xfrm>
            <a:off x="2417373" y="2700972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箭头连接符 72"/>
          <p:cNvCxnSpPr/>
          <p:nvPr/>
        </p:nvCxnSpPr>
        <p:spPr>
          <a:xfrm>
            <a:off x="2417373" y="3216296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箭头连接符 73"/>
          <p:cNvCxnSpPr/>
          <p:nvPr/>
        </p:nvCxnSpPr>
        <p:spPr>
          <a:xfrm>
            <a:off x="2417373" y="3753824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箭头连接符 74"/>
          <p:cNvCxnSpPr/>
          <p:nvPr/>
        </p:nvCxnSpPr>
        <p:spPr>
          <a:xfrm>
            <a:off x="3997591" y="916632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 rot="5400000">
            <a:off x="3765710" y="2081700"/>
            <a:ext cx="46957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直接箭头连接符 79"/>
          <p:cNvCxnSpPr/>
          <p:nvPr/>
        </p:nvCxnSpPr>
        <p:spPr>
          <a:xfrm>
            <a:off x="3497525" y="2059640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箭头连接符 80"/>
          <p:cNvCxnSpPr/>
          <p:nvPr/>
        </p:nvCxnSpPr>
        <p:spPr>
          <a:xfrm>
            <a:off x="5569227" y="2314898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432982" y="703906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黑体" pitchFamily="49" charset="-122"/>
                <a:ea typeface="黑体" pitchFamily="49" charset="-122"/>
              </a:rPr>
              <a:t>四氢糠醇</a:t>
            </a:r>
            <a:endParaRPr lang="zh-CN" altLang="en-US" sz="2000" b="1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41" name="直接箭头连接符 40"/>
          <p:cNvCxnSpPr/>
          <p:nvPr/>
        </p:nvCxnSpPr>
        <p:spPr>
          <a:xfrm>
            <a:off x="4000496" y="1488136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 rot="5400000">
            <a:off x="3714744" y="1203972"/>
            <a:ext cx="57150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直接箭头连接符 43"/>
          <p:cNvCxnSpPr/>
          <p:nvPr/>
        </p:nvCxnSpPr>
        <p:spPr>
          <a:xfrm>
            <a:off x="3500430" y="1231268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995156" y="715578"/>
            <a:ext cx="1475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黑体" pitchFamily="49" charset="-122"/>
                <a:ea typeface="黑体" pitchFamily="49" charset="-122"/>
              </a:rPr>
              <a:t>聚四氢糠醇</a:t>
            </a:r>
          </a:p>
        </p:txBody>
      </p:sp>
      <p:cxnSp>
        <p:nvCxnSpPr>
          <p:cNvPr id="46" name="直接箭头连接符 45"/>
          <p:cNvCxnSpPr/>
          <p:nvPr/>
        </p:nvCxnSpPr>
        <p:spPr>
          <a:xfrm>
            <a:off x="5569227" y="918220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857224" y="285728"/>
            <a:ext cx="5286412" cy="1470025"/>
          </a:xfrm>
        </p:spPr>
        <p:txBody>
          <a:bodyPr>
            <a:normAutofit/>
          </a:bodyPr>
          <a:lstStyle/>
          <a:p>
            <a:r>
              <a:rPr lang="zh-CN" altLang="en-US" b="1" dirty="0" smtClean="0">
                <a:solidFill>
                  <a:srgbClr val="0000CC"/>
                </a:solidFill>
                <a:latin typeface="黑体" pitchFamily="49" charset="-122"/>
                <a:ea typeface="黑体" pitchFamily="49" charset="-122"/>
                <a:sym typeface="+mn-ea"/>
              </a:rPr>
              <a:t>一、新木集团简介</a:t>
            </a:r>
            <a:endParaRPr lang="zh-CN" altLang="en-US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142844" y="1678625"/>
            <a:ext cx="8858312" cy="489364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新木生物科技集团有限公司（简称新木集团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），始建于</a:t>
            </a: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2004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年</a:t>
            </a: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4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月，总部位于北京市大兴区采育经济开发区，占地面积</a:t>
            </a: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350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亩，长期从事生物质产品先进制造产业的产品开发、生产及销售业务，目前主导产品为生物新材料，生物新能源，木本粮油等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。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为国家高新技术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企业、国家生物质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资源综合利用产业化示范基地、国家林业重点龙头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企业、武器装备专用燃料生产单位；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截止</a:t>
            </a: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2015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年底</a:t>
            </a:r>
            <a:r>
              <a:rPr lang="zh-CN" altLang="en-US" sz="24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，集团总资产为</a:t>
            </a:r>
            <a:r>
              <a:rPr lang="en-US" altLang="zh-CN" sz="24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17.3</a:t>
            </a:r>
            <a:r>
              <a:rPr lang="zh-CN" altLang="en-US" sz="2400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亿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元，拥有国家发明专利</a:t>
            </a: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76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项及美国专利</a:t>
            </a: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项。</a:t>
            </a:r>
            <a:r>
              <a:rPr lang="zh-CN" altLang="en-US" sz="28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endParaRPr lang="en-US" altLang="zh-CN" sz="28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3"/>
          <p:cNvGrpSpPr/>
          <p:nvPr/>
        </p:nvGrpSpPr>
        <p:grpSpPr>
          <a:xfrm>
            <a:off x="2071670" y="2830575"/>
            <a:ext cx="6715172" cy="1312534"/>
            <a:chOff x="1040919" y="3402608"/>
            <a:chExt cx="6228593" cy="1293288"/>
          </a:xfrm>
        </p:grpSpPr>
        <p:sp>
          <p:nvSpPr>
            <p:cNvPr id="25" name="TextBox 24"/>
            <p:cNvSpPr txBox="1"/>
            <p:nvPr/>
          </p:nvSpPr>
          <p:spPr>
            <a:xfrm>
              <a:off x="1040919" y="3899054"/>
              <a:ext cx="1987849" cy="515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果糖酸</a:t>
              </a:r>
              <a:endParaRPr lang="zh-CN" altLang="en-US" sz="2800" b="1" dirty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  <p:cxnSp>
          <p:nvCxnSpPr>
            <p:cNvPr id="34" name="直接箭头连接符 33"/>
            <p:cNvCxnSpPr/>
            <p:nvPr/>
          </p:nvCxnSpPr>
          <p:spPr>
            <a:xfrm flipV="1">
              <a:off x="2233624" y="4120393"/>
              <a:ext cx="466526" cy="949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5037264" y="3402608"/>
              <a:ext cx="2232248" cy="39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2000" b="1" dirty="0"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037296" y="4301654"/>
              <a:ext cx="2143140" cy="39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2000" b="1" dirty="0"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336946" y="4998660"/>
            <a:ext cx="2249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聚亚糠基果糖酸钠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25719" y="2585392"/>
            <a:ext cx="19607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α-</a:t>
            </a:r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羟基果糖酸类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57682" y="3553054"/>
            <a:ext cx="32367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5-</a:t>
            </a:r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氨基果糖酸、乙酰丙烯酸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27463" y="4500570"/>
            <a:ext cx="9589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双酚酸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36946" y="4015374"/>
            <a:ext cx="2249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果糖酸甘油缩合物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40" name="直接箭头连接符 39"/>
          <p:cNvCxnSpPr/>
          <p:nvPr/>
        </p:nvCxnSpPr>
        <p:spPr>
          <a:xfrm>
            <a:off x="3857616" y="5216456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箭头连接符 40"/>
          <p:cNvCxnSpPr/>
          <p:nvPr/>
        </p:nvCxnSpPr>
        <p:spPr>
          <a:xfrm>
            <a:off x="3857616" y="4710098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/>
          <p:cNvCxnSpPr/>
          <p:nvPr/>
        </p:nvCxnSpPr>
        <p:spPr>
          <a:xfrm>
            <a:off x="3857616" y="4213230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箭头连接符 42"/>
          <p:cNvCxnSpPr/>
          <p:nvPr/>
        </p:nvCxnSpPr>
        <p:spPr>
          <a:xfrm>
            <a:off x="3857616" y="3754108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/>
          <p:cNvCxnSpPr/>
          <p:nvPr/>
        </p:nvCxnSpPr>
        <p:spPr>
          <a:xfrm>
            <a:off x="3857616" y="2789256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286244" y="156030"/>
            <a:ext cx="2643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果糖酸一元醇酯</a:t>
            </a:r>
            <a:endParaRPr lang="en-US" altLang="zh-CN" sz="20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303094" y="1602106"/>
            <a:ext cx="1475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果糖酸盐类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336589" y="2071678"/>
            <a:ext cx="11641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γ-</a:t>
            </a:r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戊内酯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929318" y="2112622"/>
            <a:ext cx="1422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聚</a:t>
            </a:r>
            <a:r>
              <a:rPr lang="en-US" altLang="zh-CN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γ-</a:t>
            </a:r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戊内酯</a:t>
            </a:r>
          </a:p>
        </p:txBody>
      </p:sp>
      <p:cxnSp>
        <p:nvCxnSpPr>
          <p:cNvPr id="51" name="直接箭头连接符 50"/>
          <p:cNvCxnSpPr/>
          <p:nvPr/>
        </p:nvCxnSpPr>
        <p:spPr>
          <a:xfrm>
            <a:off x="5497785" y="2299640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箭头连接符 51"/>
          <p:cNvCxnSpPr/>
          <p:nvPr/>
        </p:nvCxnSpPr>
        <p:spPr>
          <a:xfrm>
            <a:off x="3857616" y="2289190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箭头连接符 52"/>
          <p:cNvCxnSpPr/>
          <p:nvPr/>
        </p:nvCxnSpPr>
        <p:spPr>
          <a:xfrm>
            <a:off x="3857616" y="1313074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箭头连接符 54"/>
          <p:cNvCxnSpPr/>
          <p:nvPr/>
        </p:nvCxnSpPr>
        <p:spPr>
          <a:xfrm>
            <a:off x="3857616" y="341826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rot="16200000" flipH="1">
            <a:off x="743990" y="3455450"/>
            <a:ext cx="6227250" cy="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786442" y="4515724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聚碳酸酯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344034" y="5464462"/>
            <a:ext cx="2507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聚亚糠基果糖酸甲酯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286248" y="1115688"/>
            <a:ext cx="30235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果糖酸脂肪酸糖及糖醇酯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63" name="直接箭头连接符 62"/>
          <p:cNvCxnSpPr/>
          <p:nvPr/>
        </p:nvCxnSpPr>
        <p:spPr>
          <a:xfrm>
            <a:off x="3857616" y="813008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箭头连接符 63"/>
          <p:cNvCxnSpPr/>
          <p:nvPr/>
        </p:nvCxnSpPr>
        <p:spPr>
          <a:xfrm>
            <a:off x="3854711" y="5665128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箭头连接符 65"/>
          <p:cNvCxnSpPr/>
          <p:nvPr/>
        </p:nvCxnSpPr>
        <p:spPr>
          <a:xfrm>
            <a:off x="3857616" y="1802772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箭头连接符 66"/>
          <p:cNvCxnSpPr/>
          <p:nvPr/>
        </p:nvCxnSpPr>
        <p:spPr>
          <a:xfrm>
            <a:off x="5327613" y="4713296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357682" y="5916904"/>
            <a:ext cx="17331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果糖酸淀粉酯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357682" y="6386476"/>
            <a:ext cx="19912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果糖酸纤维素酯</a:t>
            </a:r>
            <a:endParaRPr lang="zh-CN" altLang="en-US" sz="2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54" name="直接箭头连接符 53"/>
          <p:cNvCxnSpPr/>
          <p:nvPr/>
        </p:nvCxnSpPr>
        <p:spPr>
          <a:xfrm>
            <a:off x="3857616" y="6129996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箭头连接符 60"/>
          <p:cNvCxnSpPr/>
          <p:nvPr/>
        </p:nvCxnSpPr>
        <p:spPr>
          <a:xfrm>
            <a:off x="3857616" y="6569074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272600" y="616844"/>
            <a:ext cx="19912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果糖酸多元醇酯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327192" y="3071810"/>
            <a:ext cx="17027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α-</a:t>
            </a:r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磺基果糖酸</a:t>
            </a:r>
          </a:p>
        </p:txBody>
      </p:sp>
      <p:cxnSp>
        <p:nvCxnSpPr>
          <p:cNvPr id="68" name="直接箭头连接符 67"/>
          <p:cNvCxnSpPr/>
          <p:nvPr/>
        </p:nvCxnSpPr>
        <p:spPr>
          <a:xfrm>
            <a:off x="3857620" y="3270888"/>
            <a:ext cx="502971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71670" y="3214686"/>
            <a:ext cx="1868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纤维素</a:t>
            </a:r>
            <a:endParaRPr lang="zh-CN" altLang="en-US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40" name="直接箭头连接符 14"/>
          <p:cNvCxnSpPr/>
          <p:nvPr/>
        </p:nvCxnSpPr>
        <p:spPr>
          <a:xfrm>
            <a:off x="3456288" y="3500061"/>
            <a:ext cx="642942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18"/>
          <p:cNvSpPr txBox="1"/>
          <p:nvPr/>
        </p:nvSpPr>
        <p:spPr>
          <a:xfrm>
            <a:off x="4527858" y="2642805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碳纤维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1" name="TextBox 19"/>
          <p:cNvSpPr txBox="1"/>
          <p:nvPr/>
        </p:nvSpPr>
        <p:spPr>
          <a:xfrm>
            <a:off x="4527858" y="3762659"/>
            <a:ext cx="2357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活性炭纤维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50535" y="1476643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纺织纤维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502907" y="4691353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石墨烯</a:t>
            </a:r>
          </a:p>
        </p:txBody>
      </p:sp>
      <p:cxnSp>
        <p:nvCxnSpPr>
          <p:cNvPr id="14" name="直接连接符 13"/>
          <p:cNvCxnSpPr/>
          <p:nvPr/>
        </p:nvCxnSpPr>
        <p:spPr>
          <a:xfrm rot="5400000">
            <a:off x="2898432" y="2990489"/>
            <a:ext cx="240159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rot="5400000">
            <a:off x="3634883" y="4512758"/>
            <a:ext cx="92869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直接箭头连接符 14"/>
          <p:cNvCxnSpPr/>
          <p:nvPr/>
        </p:nvCxnSpPr>
        <p:spPr>
          <a:xfrm>
            <a:off x="4099230" y="1762395"/>
            <a:ext cx="500066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14"/>
          <p:cNvCxnSpPr/>
          <p:nvPr/>
        </p:nvCxnSpPr>
        <p:spPr>
          <a:xfrm>
            <a:off x="4099230" y="2905403"/>
            <a:ext cx="500066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14"/>
          <p:cNvCxnSpPr/>
          <p:nvPr/>
        </p:nvCxnSpPr>
        <p:spPr>
          <a:xfrm>
            <a:off x="4099230" y="4046823"/>
            <a:ext cx="500066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14"/>
          <p:cNvCxnSpPr/>
          <p:nvPr/>
        </p:nvCxnSpPr>
        <p:spPr>
          <a:xfrm>
            <a:off x="4099230" y="4975517"/>
            <a:ext cx="500066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000232" y="2857496"/>
            <a:ext cx="1343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甘油</a:t>
            </a:r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 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143372" y="1714488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碳酸甘油酯</a:t>
            </a:r>
            <a:endParaRPr lang="en-US" altLang="zh-CN" sz="2800" b="1" dirty="0" smtClean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088403" y="4191664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果糖酸甘油酯</a:t>
            </a:r>
            <a:endParaRPr lang="en-US" altLang="zh-CN" sz="2800" b="1" dirty="0" smtClean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143372" y="2928934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糠酸甘油酯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3214678" y="3214686"/>
            <a:ext cx="502971" cy="963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V="1">
            <a:off x="3711839" y="1990605"/>
            <a:ext cx="502971" cy="963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V="1">
            <a:off x="3714744" y="3214686"/>
            <a:ext cx="502971" cy="963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V="1">
            <a:off x="3714744" y="4490935"/>
            <a:ext cx="502971" cy="963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rot="5400000">
            <a:off x="2464579" y="3250405"/>
            <a:ext cx="250033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7158" y="857232"/>
            <a:ext cx="7072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</a:t>
            </a:r>
            <a:r>
              <a:rPr lang="zh-CN" altLang="en-US" sz="32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、生物</a:t>
            </a:r>
            <a:r>
              <a:rPr lang="zh-CN" altLang="en-US" sz="32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柴油及</a:t>
            </a:r>
            <a:r>
              <a:rPr lang="zh-CN" altLang="en-US" sz="32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多</a:t>
            </a:r>
            <a:r>
              <a:rPr lang="zh-CN" altLang="en-US" sz="32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联产</a:t>
            </a:r>
            <a:endParaRPr lang="en-US" altLang="zh-CN" sz="32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1714488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</a:t>
            </a:r>
            <a:r>
              <a:rPr lang="zh-CN" altLang="en-US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主要原料：</a:t>
            </a:r>
            <a:r>
              <a:rPr lang="zh-CN" altLang="en-US" sz="28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油脂，主要包括植物油、动物油、</a:t>
            </a:r>
            <a:endParaRPr lang="en-US" altLang="zh-CN" sz="28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               </a:t>
            </a:r>
            <a:r>
              <a:rPr lang="zh-CN" altLang="en-US" sz="28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废弃油脂、微生物油脂</a:t>
            </a:r>
            <a:endParaRPr lang="en-US" altLang="zh-CN" sz="28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</a:t>
            </a:r>
            <a:r>
              <a:rPr lang="zh-CN" altLang="en-US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主要产品：</a:t>
            </a:r>
            <a:r>
              <a:rPr lang="zh-CN" altLang="en-US" sz="28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生物柴油、农药制剂、合成润滑油、</a:t>
            </a:r>
            <a:r>
              <a:rPr lang="en-US" altLang="zh-CN" sz="28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α-</a:t>
            </a:r>
            <a:r>
              <a:rPr lang="zh-CN" altLang="en-US" sz="28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烯酸</a:t>
            </a:r>
            <a:endParaRPr lang="en-US" altLang="zh-CN" sz="28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               </a:t>
            </a:r>
            <a:r>
              <a:rPr lang="zh-CN" altLang="en-US" sz="28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甲酯、表面活性剂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0034" y="4281737"/>
            <a:ext cx="1142944" cy="584775"/>
          </a:xfrm>
          <a:prstGeom prst="rect">
            <a:avLst/>
          </a:prstGeom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32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油脂</a:t>
            </a:r>
          </a:p>
        </p:txBody>
      </p:sp>
      <p:cxnSp>
        <p:nvCxnSpPr>
          <p:cNvPr id="7" name="直接箭头连接符 6"/>
          <p:cNvCxnSpPr/>
          <p:nvPr/>
        </p:nvCxnSpPr>
        <p:spPr>
          <a:xfrm>
            <a:off x="3391310" y="3263438"/>
            <a:ext cx="35719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829548" y="1752889"/>
            <a:ext cx="1028204" cy="461665"/>
          </a:xfrm>
          <a:prstGeom prst="rect">
            <a:avLst/>
          </a:prstGeom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甘油</a:t>
            </a:r>
          </a:p>
        </p:txBody>
      </p:sp>
      <p:cxnSp>
        <p:nvCxnSpPr>
          <p:cNvPr id="10" name="直接箭头连接符 9"/>
          <p:cNvCxnSpPr/>
          <p:nvPr/>
        </p:nvCxnSpPr>
        <p:spPr>
          <a:xfrm flipV="1">
            <a:off x="3748500" y="3263438"/>
            <a:ext cx="237277" cy="8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V="1">
            <a:off x="3748500" y="1995637"/>
            <a:ext cx="237277" cy="8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>
            <a:off x="6362158" y="2824459"/>
            <a:ext cx="910838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27"/>
          <p:cNvSpPr txBox="1">
            <a:spLocks noChangeArrowheads="1"/>
          </p:cNvSpPr>
          <p:nvPr/>
        </p:nvSpPr>
        <p:spPr bwMode="auto">
          <a:xfrm>
            <a:off x="6454898" y="2395831"/>
            <a:ext cx="831746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分离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29520" y="2045135"/>
            <a:ext cx="1285884" cy="707886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饱和</a:t>
            </a:r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脂肪</a:t>
            </a:r>
            <a:endParaRPr lang="en-US" altLang="zh-CN" sz="20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algn="ctr">
              <a:defRPr/>
            </a:pPr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酸</a:t>
            </a:r>
            <a:r>
              <a:rPr lang="zh-CN" altLang="en-US" sz="20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甲酯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58082" y="2810811"/>
            <a:ext cx="1500198" cy="707886"/>
          </a:xfrm>
          <a:prstGeom prst="rect">
            <a:avLst/>
          </a:prstGeom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不饱和脂</a:t>
            </a:r>
            <a:endParaRPr lang="en-US" altLang="zh-CN" sz="20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algn="ctr">
              <a:defRPr/>
            </a:pPr>
            <a:r>
              <a:rPr lang="zh-CN" altLang="en-US" sz="20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肪酸甲</a:t>
            </a:r>
            <a:r>
              <a:rPr lang="zh-CN" altLang="en-US" sz="20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酯</a:t>
            </a:r>
          </a:p>
        </p:txBody>
      </p:sp>
      <p:cxnSp>
        <p:nvCxnSpPr>
          <p:cNvPr id="31" name="直接箭头连接符 30"/>
          <p:cNvCxnSpPr/>
          <p:nvPr/>
        </p:nvCxnSpPr>
        <p:spPr>
          <a:xfrm flipV="1">
            <a:off x="7294175" y="2395831"/>
            <a:ext cx="237277" cy="8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/>
          <p:nvPr/>
        </p:nvCxnSpPr>
        <p:spPr>
          <a:xfrm flipV="1">
            <a:off x="7294175" y="3181649"/>
            <a:ext cx="237277" cy="8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>
          <a:xfrm flipV="1">
            <a:off x="3748500" y="4839114"/>
            <a:ext cx="204758" cy="960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27"/>
          <p:cNvSpPr txBox="1">
            <a:spLocks noChangeArrowheads="1"/>
          </p:cNvSpPr>
          <p:nvPr/>
        </p:nvSpPr>
        <p:spPr bwMode="auto">
          <a:xfrm>
            <a:off x="5541638" y="4424613"/>
            <a:ext cx="831746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分离</a:t>
            </a: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5500694" y="4810709"/>
            <a:ext cx="857256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426190" y="4210299"/>
            <a:ext cx="1857356" cy="46166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饱和脂肪酸</a:t>
            </a:r>
            <a:endParaRPr lang="zh-CN" altLang="en-US" sz="24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357950" y="4990376"/>
            <a:ext cx="2285984" cy="461665"/>
          </a:xfrm>
          <a:prstGeom prst="rect">
            <a:avLst/>
          </a:prstGeom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不饱和脂肪酸</a:t>
            </a:r>
            <a:endParaRPr lang="zh-CN" altLang="en-US" sz="24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39" name="直接箭头连接符 38"/>
          <p:cNvCxnSpPr/>
          <p:nvPr/>
        </p:nvCxnSpPr>
        <p:spPr>
          <a:xfrm flipV="1">
            <a:off x="6341104" y="4455023"/>
            <a:ext cx="237277" cy="8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/>
          <p:nvPr/>
        </p:nvCxnSpPr>
        <p:spPr>
          <a:xfrm flipV="1">
            <a:off x="6341104" y="5237727"/>
            <a:ext cx="237277" cy="8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5720" y="285728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技术路径</a:t>
            </a:r>
            <a:endParaRPr lang="zh-CN" altLang="en-US" sz="36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28" name="直接连接符 27"/>
          <p:cNvCxnSpPr/>
          <p:nvPr/>
        </p:nvCxnSpPr>
        <p:spPr>
          <a:xfrm rot="16200000" flipH="1">
            <a:off x="349339" y="4771456"/>
            <a:ext cx="3016038" cy="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071670" y="3011477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饱和油脂</a:t>
            </a:r>
            <a:endParaRPr lang="zh-CN" altLang="en-US" sz="24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071670" y="6039169"/>
            <a:ext cx="1731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不饱和油脂</a:t>
            </a:r>
            <a:endParaRPr lang="zh-CN" altLang="en-US" sz="24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000496" y="6039169"/>
            <a:ext cx="1112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食用油</a:t>
            </a:r>
            <a:endParaRPr lang="zh-CN" altLang="en-US" sz="24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49" name="直接箭头连接符 48"/>
          <p:cNvCxnSpPr/>
          <p:nvPr/>
        </p:nvCxnSpPr>
        <p:spPr>
          <a:xfrm>
            <a:off x="1500166" y="4567489"/>
            <a:ext cx="35719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直接箭头连接符 57"/>
          <p:cNvCxnSpPr/>
          <p:nvPr/>
        </p:nvCxnSpPr>
        <p:spPr>
          <a:xfrm>
            <a:off x="1857356" y="3263438"/>
            <a:ext cx="35719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直接箭头连接符 58"/>
          <p:cNvCxnSpPr/>
          <p:nvPr/>
        </p:nvCxnSpPr>
        <p:spPr>
          <a:xfrm>
            <a:off x="1857356" y="6262246"/>
            <a:ext cx="35719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/>
        </p:nvCxnSpPr>
        <p:spPr>
          <a:xfrm rot="5400000">
            <a:off x="5961842" y="4844817"/>
            <a:ext cx="7858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014540" y="3525191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生物柴油</a:t>
            </a:r>
            <a:endParaRPr lang="zh-CN" altLang="en-US" sz="24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52" name="直接连接符 51"/>
          <p:cNvCxnSpPr/>
          <p:nvPr/>
        </p:nvCxnSpPr>
        <p:spPr>
          <a:xfrm rot="5400000">
            <a:off x="6893734" y="2788741"/>
            <a:ext cx="7858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 rot="5400000">
            <a:off x="5893603" y="3288806"/>
            <a:ext cx="92869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直接箭头连接符 53"/>
          <p:cNvCxnSpPr/>
          <p:nvPr/>
        </p:nvCxnSpPr>
        <p:spPr>
          <a:xfrm>
            <a:off x="6357950" y="3753153"/>
            <a:ext cx="71438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直接箭头连接符 54"/>
          <p:cNvCxnSpPr/>
          <p:nvPr/>
        </p:nvCxnSpPr>
        <p:spPr>
          <a:xfrm flipV="1">
            <a:off x="6143636" y="3253087"/>
            <a:ext cx="237277" cy="8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891376" y="1024107"/>
            <a:ext cx="2040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dk1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二代生物柴油</a:t>
            </a:r>
          </a:p>
        </p:txBody>
      </p:sp>
      <p:cxnSp>
        <p:nvCxnSpPr>
          <p:cNvPr id="48" name="直接箭头连接符 47"/>
          <p:cNvCxnSpPr/>
          <p:nvPr/>
        </p:nvCxnSpPr>
        <p:spPr>
          <a:xfrm flipV="1">
            <a:off x="3748500" y="1238421"/>
            <a:ext cx="237277" cy="8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/>
        </p:nvCxnSpPr>
        <p:spPr>
          <a:xfrm rot="5400000">
            <a:off x="1909954" y="3047196"/>
            <a:ext cx="3643336" cy="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888146" y="3011477"/>
            <a:ext cx="2350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混合脂肪酸甲酯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57" name="直接箭头连接符 56"/>
          <p:cNvCxnSpPr/>
          <p:nvPr/>
        </p:nvCxnSpPr>
        <p:spPr>
          <a:xfrm>
            <a:off x="3714744" y="6265543"/>
            <a:ext cx="35719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865461" y="4583113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混合脂肪酸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85720" y="1749500"/>
            <a:ext cx="3339372" cy="523220"/>
          </a:xfrm>
          <a:prstGeom prst="rect">
            <a:avLst/>
          </a:prstGeom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dirty="0" smtClean="0">
                <a:solidFill>
                  <a:schemeClr val="tx1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不饱和脂肪酸甲</a:t>
            </a:r>
            <a:r>
              <a:rPr lang="zh-CN" altLang="en-US" sz="2800" b="1" dirty="0">
                <a:solidFill>
                  <a:schemeClr val="tx1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酯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21702" y="963682"/>
            <a:ext cx="1660944" cy="461665"/>
          </a:xfrm>
          <a:prstGeom prst="rect">
            <a:avLst/>
          </a:prstGeom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endParaRPr lang="zh-CN" altLang="en-US" sz="24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23" name="直接连接符 22"/>
          <p:cNvCxnSpPr/>
          <p:nvPr/>
        </p:nvCxnSpPr>
        <p:spPr>
          <a:xfrm rot="5400000">
            <a:off x="3052929" y="2070971"/>
            <a:ext cx="150019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/>
        </p:nvCxnSpPr>
        <p:spPr>
          <a:xfrm>
            <a:off x="3428992" y="2000240"/>
            <a:ext cx="361939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矩形 35"/>
          <p:cNvSpPr/>
          <p:nvPr/>
        </p:nvSpPr>
        <p:spPr>
          <a:xfrm>
            <a:off x="4319807" y="1035120"/>
            <a:ext cx="10775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α-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烯烃</a:t>
            </a:r>
            <a:endParaRPr lang="en-US" altLang="zh-CN" sz="24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5857884" y="1038509"/>
            <a:ext cx="15001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聚</a:t>
            </a:r>
            <a:r>
              <a:rPr lang="en-US" altLang="zh-CN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α-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烯烃</a:t>
            </a:r>
            <a:endParaRPr lang="zh-CN" altLang="en-US" sz="24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40" name="直接箭头连接符 39"/>
          <p:cNvCxnSpPr/>
          <p:nvPr/>
        </p:nvCxnSpPr>
        <p:spPr>
          <a:xfrm flipV="1">
            <a:off x="5357818" y="1285860"/>
            <a:ext cx="553649" cy="8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279785" y="916528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聚合</a:t>
            </a:r>
            <a:endParaRPr lang="zh-CN" altLang="en-US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4362484" y="2535318"/>
            <a:ext cx="1696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α-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烯酸甲酯</a:t>
            </a:r>
            <a:endParaRPr lang="en-US" altLang="zh-CN" sz="24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3589533" y="3671832"/>
            <a:ext cx="11128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二聚酸</a:t>
            </a:r>
            <a:endParaRPr lang="zh-CN" altLang="en-US" sz="24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4916361" y="3681715"/>
            <a:ext cx="25003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多元醇二聚酸酯</a:t>
            </a:r>
            <a:endParaRPr lang="zh-CN" altLang="en-US" sz="24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47" name="直接连接符 46"/>
          <p:cNvCxnSpPr/>
          <p:nvPr/>
        </p:nvCxnSpPr>
        <p:spPr>
          <a:xfrm rot="5400000">
            <a:off x="2661196" y="5253351"/>
            <a:ext cx="114300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直接箭头连接符 47"/>
          <p:cNvCxnSpPr/>
          <p:nvPr/>
        </p:nvCxnSpPr>
        <p:spPr>
          <a:xfrm>
            <a:off x="3232700" y="4898703"/>
            <a:ext cx="428628" cy="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矩形 49"/>
          <p:cNvSpPr/>
          <p:nvPr/>
        </p:nvSpPr>
        <p:spPr>
          <a:xfrm>
            <a:off x="3571868" y="4651353"/>
            <a:ext cx="1906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壬酸</a:t>
            </a:r>
            <a:r>
              <a:rPr lang="en-US" altLang="zh-CN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+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壬二酸</a:t>
            </a:r>
            <a:endParaRPr lang="zh-CN" altLang="en-US" sz="24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51" name="直接箭头连接符 50"/>
          <p:cNvCxnSpPr/>
          <p:nvPr/>
        </p:nvCxnSpPr>
        <p:spPr>
          <a:xfrm>
            <a:off x="5446102" y="4868865"/>
            <a:ext cx="428628" cy="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矩形 51"/>
          <p:cNvSpPr/>
          <p:nvPr/>
        </p:nvSpPr>
        <p:spPr>
          <a:xfrm>
            <a:off x="5803292" y="4654551"/>
            <a:ext cx="32784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多元醇壬酸酯、稀土酯</a:t>
            </a:r>
            <a:endParaRPr lang="zh-CN" altLang="en-US" sz="24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57" name="直接箭头连接符 56"/>
          <p:cNvCxnSpPr/>
          <p:nvPr/>
        </p:nvCxnSpPr>
        <p:spPr>
          <a:xfrm>
            <a:off x="4612047" y="3913830"/>
            <a:ext cx="49133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52910" y="4654551"/>
            <a:ext cx="2348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不饱和脂肪酸</a:t>
            </a:r>
            <a:endParaRPr lang="zh-CN" altLang="en-US" sz="28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27" name="直接连接符 26"/>
          <p:cNvCxnSpPr/>
          <p:nvPr/>
        </p:nvCxnSpPr>
        <p:spPr>
          <a:xfrm rot="5400000">
            <a:off x="2660839" y="4490687"/>
            <a:ext cx="114300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/>
          <p:nvPr/>
        </p:nvCxnSpPr>
        <p:spPr>
          <a:xfrm>
            <a:off x="3245991" y="3919182"/>
            <a:ext cx="428628" cy="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/>
          <p:nvPr/>
        </p:nvCxnSpPr>
        <p:spPr>
          <a:xfrm>
            <a:off x="2817363" y="4898703"/>
            <a:ext cx="428628" cy="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接箭头连接符 37"/>
          <p:cNvCxnSpPr/>
          <p:nvPr/>
        </p:nvCxnSpPr>
        <p:spPr>
          <a:xfrm>
            <a:off x="3803028" y="2798118"/>
            <a:ext cx="49133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直接箭头连接符 44"/>
          <p:cNvCxnSpPr/>
          <p:nvPr/>
        </p:nvCxnSpPr>
        <p:spPr>
          <a:xfrm>
            <a:off x="3786182" y="1313156"/>
            <a:ext cx="49133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603181" y="552545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多元醇脂肪酸酯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55" name="直接箭头连接符 54"/>
          <p:cNvCxnSpPr/>
          <p:nvPr/>
        </p:nvCxnSpPr>
        <p:spPr>
          <a:xfrm>
            <a:off x="3245991" y="5800101"/>
            <a:ext cx="428628" cy="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6" y="890269"/>
            <a:ext cx="27093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饱和脂肪酸甲酯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3438" y="1324261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农药制剂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1547" y="2629534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饱和脂肪酸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22385" y="2000240"/>
            <a:ext cx="3743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latin typeface="黑体" pitchFamily="49" charset="-122"/>
                <a:ea typeface="黑体" pitchFamily="49" charset="-122"/>
              </a:rPr>
              <a:t>α-</a:t>
            </a:r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磺基乙酰乙醇脂肪酸酯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38526" y="5896293"/>
            <a:ext cx="2969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果糖酸脂肪酸糖醇酯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99337" y="4967599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饱和脂肪酸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23" name="直接箭头连接符 22"/>
          <p:cNvCxnSpPr/>
          <p:nvPr/>
        </p:nvCxnSpPr>
        <p:spPr>
          <a:xfrm>
            <a:off x="3599164" y="6180457"/>
            <a:ext cx="71438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242106" y="4010572"/>
            <a:ext cx="2969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果糖酸脂肪酸甘油酯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43891" y="4651353"/>
            <a:ext cx="3897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果糖酸柠檬酸脂肪酸甘油酯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38526" y="5291752"/>
            <a:ext cx="2969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果糖酸脂肪酸蔗糖酯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32" name="直接箭头连接符 31"/>
          <p:cNvCxnSpPr/>
          <p:nvPr/>
        </p:nvCxnSpPr>
        <p:spPr>
          <a:xfrm>
            <a:off x="3780934" y="1176021"/>
            <a:ext cx="428628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/>
        </p:nvCxnSpPr>
        <p:spPr>
          <a:xfrm>
            <a:off x="3071802" y="2901638"/>
            <a:ext cx="500066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直接箭头连接符 36"/>
          <p:cNvCxnSpPr/>
          <p:nvPr/>
        </p:nvCxnSpPr>
        <p:spPr>
          <a:xfrm>
            <a:off x="3599164" y="4262736"/>
            <a:ext cx="71438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/>
          <p:nvPr/>
        </p:nvCxnSpPr>
        <p:spPr>
          <a:xfrm>
            <a:off x="3599164" y="4896161"/>
            <a:ext cx="71438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箭头连接符 40"/>
          <p:cNvCxnSpPr/>
          <p:nvPr/>
        </p:nvCxnSpPr>
        <p:spPr>
          <a:xfrm>
            <a:off x="3599164" y="5537515"/>
            <a:ext cx="71438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008737" y="2654287"/>
            <a:ext cx="4206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乙酰乙醇柠檬酸脂肪酸甘油酯</a:t>
            </a:r>
          </a:p>
        </p:txBody>
      </p:sp>
      <p:cxnSp>
        <p:nvCxnSpPr>
          <p:cNvPr id="46" name="直接箭头连接符 45"/>
          <p:cNvCxnSpPr/>
          <p:nvPr/>
        </p:nvCxnSpPr>
        <p:spPr>
          <a:xfrm>
            <a:off x="3593757" y="2285992"/>
            <a:ext cx="500066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直接箭头连接符 47"/>
          <p:cNvCxnSpPr/>
          <p:nvPr/>
        </p:nvCxnSpPr>
        <p:spPr>
          <a:xfrm>
            <a:off x="3571868" y="2901638"/>
            <a:ext cx="500066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直接箭头连接符 50"/>
          <p:cNvCxnSpPr/>
          <p:nvPr/>
        </p:nvCxnSpPr>
        <p:spPr>
          <a:xfrm>
            <a:off x="3143240" y="5253351"/>
            <a:ext cx="500066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 rot="5400000">
            <a:off x="2964644" y="2893215"/>
            <a:ext cx="1214450" cy="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000496" y="3214686"/>
            <a:ext cx="3587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脂肪酸盐、脂肪酸稀土盐</a:t>
            </a:r>
          </a:p>
        </p:txBody>
      </p:sp>
      <p:cxnSp>
        <p:nvCxnSpPr>
          <p:cNvPr id="59" name="直接箭头连接符 58"/>
          <p:cNvCxnSpPr/>
          <p:nvPr/>
        </p:nvCxnSpPr>
        <p:spPr>
          <a:xfrm>
            <a:off x="3571868" y="3500438"/>
            <a:ext cx="500066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673202" y="57148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脂肪醇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64" name="直接连接符 63"/>
          <p:cNvCxnSpPr/>
          <p:nvPr/>
        </p:nvCxnSpPr>
        <p:spPr>
          <a:xfrm rot="5400000">
            <a:off x="3816653" y="1198094"/>
            <a:ext cx="78581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直接箭头连接符 66"/>
          <p:cNvCxnSpPr/>
          <p:nvPr/>
        </p:nvCxnSpPr>
        <p:spPr>
          <a:xfrm>
            <a:off x="4209562" y="1603061"/>
            <a:ext cx="500066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直接箭头连接符 67"/>
          <p:cNvCxnSpPr/>
          <p:nvPr/>
        </p:nvCxnSpPr>
        <p:spPr>
          <a:xfrm>
            <a:off x="4209562" y="818831"/>
            <a:ext cx="500066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直接连接符 79"/>
          <p:cNvCxnSpPr/>
          <p:nvPr/>
        </p:nvCxnSpPr>
        <p:spPr>
          <a:xfrm rot="5400000">
            <a:off x="2651599" y="5237021"/>
            <a:ext cx="192882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428612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（三）种植</a:t>
            </a:r>
            <a:r>
              <a:rPr lang="en-US" altLang="zh-CN" sz="3600" b="1" dirty="0" smtClean="0">
                <a:latin typeface="黑体" pitchFamily="49" charset="-122"/>
                <a:ea typeface="黑体" pitchFamily="49" charset="-122"/>
              </a:rPr>
              <a:t>-</a:t>
            </a:r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养殖</a:t>
            </a:r>
            <a:r>
              <a:rPr lang="en-US" altLang="zh-CN" sz="3600" b="1" dirty="0" smtClean="0">
                <a:latin typeface="黑体" pitchFamily="49" charset="-122"/>
                <a:ea typeface="黑体" pitchFamily="49" charset="-122"/>
              </a:rPr>
              <a:t>-</a:t>
            </a:r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乡村旅游单元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1" y="1695564"/>
            <a:ext cx="885831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 根据气候条件和土壤性质，选择优势作物品种进行种植。</a:t>
            </a:r>
            <a:endParaRPr lang="en-US" altLang="zh-CN" sz="2800" dirty="0" smtClean="0">
              <a:latin typeface="黑体" pitchFamily="49" charset="-122"/>
              <a:ea typeface="黑体" pitchFamily="49" charset="-122"/>
            </a:endParaRPr>
          </a:p>
          <a:p>
            <a:endParaRPr lang="en-US" altLang="zh-CN" sz="2800" dirty="0" smtClean="0">
              <a:latin typeface="黑体" pitchFamily="49" charset="-122"/>
              <a:ea typeface="黑体" pitchFamily="49" charset="-122"/>
            </a:endParaRPr>
          </a:p>
          <a:p>
            <a:pPr>
              <a:buFont typeface="Arial" pitchFamily="34" charset="0"/>
              <a:buChar char="•"/>
            </a:pP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 在林间和林下进行禽类和菌类养殖。</a:t>
            </a:r>
            <a:endParaRPr lang="en-US" altLang="zh-CN" sz="2800" dirty="0" smtClean="0">
              <a:latin typeface="黑体" pitchFamily="49" charset="-122"/>
              <a:ea typeface="黑体" pitchFamily="49" charset="-122"/>
            </a:endParaRPr>
          </a:p>
          <a:p>
            <a:endParaRPr lang="en-US" altLang="zh-CN" sz="2800" dirty="0" smtClean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 乡村旅游包括：生态观光、新功能食品野餐体验、生物质产品参观及选购。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428612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（四）商务</a:t>
            </a:r>
            <a:r>
              <a:rPr lang="en-US" altLang="zh-CN" sz="3600" b="1" dirty="0" smtClean="0">
                <a:latin typeface="黑体" pitchFamily="49" charset="-122"/>
                <a:ea typeface="黑体" pitchFamily="49" charset="-122"/>
              </a:rPr>
              <a:t>-</a:t>
            </a:r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食疗单元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52" y="1857364"/>
            <a:ext cx="86439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 围绕生物质产品原料供应和产品销售展开的一系列</a:t>
            </a:r>
            <a:endParaRPr lang="en-US" altLang="zh-CN" sz="2800" dirty="0" smtClean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商务活动。</a:t>
            </a:r>
            <a:endParaRPr lang="en-US" altLang="zh-CN" sz="2800" dirty="0" smtClean="0">
              <a:latin typeface="黑体" pitchFamily="49" charset="-122"/>
              <a:ea typeface="黑体" pitchFamily="49" charset="-122"/>
            </a:endParaRPr>
          </a:p>
          <a:p>
            <a:endParaRPr lang="en-US" altLang="zh-CN" sz="2800" dirty="0" smtClean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 围绕功能食品展开的一系列保健、现代调理、疗养等活动。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428612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（五）城市固体废弃物收集单元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1928802"/>
            <a:ext cx="87253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 园林绿地废弃物收、储、运体系；</a:t>
            </a:r>
            <a:endParaRPr lang="en-US" altLang="zh-CN" sz="2800" dirty="0" smtClean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8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废旧木质家具、废纸、木质包装收、储、运体系。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IMG201307260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9763"/>
            <a:ext cx="9144000" cy="621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5129213"/>
            <a:ext cx="2555875" cy="1728787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125" y="5157788"/>
            <a:ext cx="2555875" cy="1700212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9461" name="Picture 7" descr="IMG201307260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68750"/>
            <a:ext cx="3851275" cy="2889250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9462" name="Text Box 8"/>
          <p:cNvSpPr txBox="1">
            <a:spLocks noChangeArrowheads="1"/>
          </p:cNvSpPr>
          <p:nvPr/>
        </p:nvSpPr>
        <p:spPr bwMode="auto">
          <a:xfrm>
            <a:off x="3357554" y="214290"/>
            <a:ext cx="26981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微软雅黑" pitchFamily="34" charset="-122"/>
              </a:rPr>
              <a:t>新</a:t>
            </a:r>
            <a:r>
              <a:rPr lang="zh-CN" altLang="en-US" sz="2800" b="1" dirty="0" smtClean="0">
                <a:solidFill>
                  <a:srgbClr val="FF0000"/>
                </a:solidFill>
                <a:ea typeface="微软雅黑" pitchFamily="34" charset="-122"/>
              </a:rPr>
              <a:t>木</a:t>
            </a:r>
            <a:r>
              <a:rPr lang="zh-CN" altLang="en-US" sz="2800" b="1" dirty="0" smtClean="0">
                <a:solidFill>
                  <a:srgbClr val="FF0000"/>
                </a:solidFill>
                <a:ea typeface="微软雅黑" pitchFamily="34" charset="-122"/>
              </a:rPr>
              <a:t>北京</a:t>
            </a:r>
            <a:r>
              <a:rPr lang="zh-CN" altLang="en-US" sz="2800" b="1" dirty="0" smtClean="0">
                <a:solidFill>
                  <a:srgbClr val="FF0000"/>
                </a:solidFill>
                <a:ea typeface="微软雅黑" pitchFamily="34" charset="-122"/>
              </a:rPr>
              <a:t>产业</a:t>
            </a:r>
            <a:r>
              <a:rPr lang="zh-CN" altLang="en-US" sz="2800" b="1" dirty="0">
                <a:solidFill>
                  <a:srgbClr val="FF0000"/>
                </a:solidFill>
                <a:ea typeface="微软雅黑" pitchFamily="34" charset="-122"/>
              </a:rPr>
              <a:t>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1857356" y="2214554"/>
            <a:ext cx="5286412" cy="1470025"/>
          </a:xfrm>
        </p:spPr>
        <p:txBody>
          <a:bodyPr>
            <a:normAutofit/>
          </a:bodyPr>
          <a:lstStyle/>
          <a:p>
            <a:r>
              <a:rPr lang="zh-CN" altLang="en-US" b="1" dirty="0" smtClean="0">
                <a:solidFill>
                  <a:srgbClr val="0000CC"/>
                </a:solidFill>
                <a:latin typeface="黑体" pitchFamily="49" charset="-122"/>
                <a:ea typeface="黑体" pitchFamily="49" charset="-122"/>
                <a:sym typeface="+mn-ea"/>
              </a:rPr>
              <a:t>四、新木产业园产品</a:t>
            </a:r>
            <a:endParaRPr lang="zh-CN" altLang="en-US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（一）食品类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52" y="1785926"/>
            <a:ext cx="90011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功能性食品：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功能性面粉、功能性油料、脂肪代用品、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                   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新型膳食补充剂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方便食品：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营养配餐主食；运动型、糖尿病型、肥胖型营养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               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健康饮品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功能性果酒：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欧李、女贞、杜梨等果酒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食品添加剂：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糖及多糖类、单甘酯类、糖醇类表面活性剂；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                   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香料香精、防腐保鲜剂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142852"/>
            <a:ext cx="9144000" cy="559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2400" b="1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</a:t>
            </a:r>
            <a:endParaRPr lang="en-US" altLang="zh-CN" sz="2400" dirty="0" smtClean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158" y="214298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36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（二）材料类</a:t>
            </a:r>
            <a:endParaRPr lang="zh-CN" altLang="en-US" sz="36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70629"/>
            <a:ext cx="907256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8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现代农业：</a:t>
            </a:r>
            <a:endParaRPr lang="en-US" altLang="zh-CN" sz="28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农业投入品：</a:t>
            </a:r>
            <a:endParaRPr lang="en-US" altLang="zh-CN" sz="24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14348" y="2354232"/>
            <a:ext cx="85011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农药制剂：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乳油剂、水悬浮剂、油悬浮剂、粉剂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肥料：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植物生长调节剂（邻醌植物激素）、半焦木质素类有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       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机肥、缓释剂（乙酰丙酸淀粉酯、聚丙烯酸酯共混）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饲料：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非抗生素类饲料添加剂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保水剂</a:t>
            </a:r>
            <a:endParaRPr lang="en-US" altLang="zh-CN" sz="24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液体地膜：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亚糠基类、碳酸酯类共混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85720" y="785794"/>
            <a:ext cx="88583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大气污染防治产品：</a:t>
            </a:r>
            <a:endParaRPr lang="en-US" altLang="zh-CN" sz="28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环保溶剂：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果糖酸酯类、碳酸二烷酯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类</a:t>
            </a:r>
            <a:endParaRPr lang="en-US" altLang="zh-CN" sz="24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生物医药产品：</a:t>
            </a:r>
            <a:endParaRPr lang="en-US" altLang="zh-CN" sz="28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天然药：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柠条籽仁粉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化学药：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果糖酸钙、</a:t>
            </a: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5-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氨基果糖酸、有机酯杀虫剂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医用材料与器材：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聚亚糠基果糖酸酯、聚碳酸酯、聚</a:t>
            </a: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γ-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戊内酯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轻化生物产品：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糠醛、果糖酸、</a:t>
            </a: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5-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硝基糠酸酯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85752" y="-71462"/>
            <a:ext cx="8858248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新材料</a:t>
            </a:r>
            <a:r>
              <a:rPr lang="zh-CN" altLang="en-US" sz="28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：</a:t>
            </a:r>
            <a:endParaRPr lang="en-US" altLang="zh-CN" sz="28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新型生物质碳材料：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碳纤维、活性炭纤维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精细化学品：</a:t>
            </a:r>
            <a:r>
              <a:rPr lang="zh-CN" altLang="zh-CN" sz="2400" dirty="0" smtClean="0">
                <a:latin typeface="黑体" pitchFamily="49" charset="-122"/>
                <a:ea typeface="黑体" pitchFamily="49" charset="-122"/>
              </a:rPr>
              <a:t>生物基平台化合物、生物基中间体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稀土生物材料：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稀土润滑油、稀土润滑脂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生物降解塑料：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聚亚糠基类、聚碳酸酯类、内酯类 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工程塑料：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聚四氢糠醇、聚碳酸酯、聚糠醛、聚乙烯基类、苯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              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酚</a:t>
            </a: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-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糠醛树脂类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纤维材料：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果糖酸纤维素、果糖酸淀粉、聚氨基酸纤维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高吸水性材料：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聚亚糠基果糖酸甲酯、聚亚糠基果糖酸钠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449636"/>
            <a:ext cx="8643966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新产品：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环保胶粘剂：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聚亚糠基类、糠醛基类、果糖酸多糖类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环保涂料：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聚亚糠基类、糠醛基类、果糖酸多糖类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环境友好增塑剂：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果糖酸二醇酯类、糠酸二醇酯类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环境友好合成润滑剂：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多元醇酯、聚</a:t>
            </a: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α-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烯烃、新型水基润滑剂、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新型冷却液、钛基润滑脂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环境友好表面活性剂：</a:t>
            </a: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α-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磺基乙酰乙醇脂肪酸酯类、</a:t>
            </a: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α-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磺基果糖酸</a:t>
            </a:r>
            <a:r>
              <a:rPr lang="zh-CN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脂肪醇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酯类、高分子材料表面活性剂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高性能橡胶产品：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聚亚糠基类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高性能木塑复合材料产品：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木质素类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US" altLang="zh-CN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endParaRPr lang="en-US" altLang="zh-CN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6" descr="1345a52817a205c099250a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</p:pic>
      <p:sp>
        <p:nvSpPr>
          <p:cNvPr id="46083" name="WordArt 3"/>
          <p:cNvSpPr>
            <a:spLocks noChangeArrowheads="1" noChangeShapeType="1" noTextEdit="1"/>
          </p:cNvSpPr>
          <p:nvPr/>
        </p:nvSpPr>
        <p:spPr bwMode="auto">
          <a:xfrm>
            <a:off x="2555875" y="1412875"/>
            <a:ext cx="4321175" cy="1511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6000" b="1" kern="10">
                <a:ln w="2540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微软雅黑"/>
                <a:ea typeface="微软雅黑"/>
              </a:rPr>
              <a:t>谢 谢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"/>
          <p:cNvSpPr txBox="1">
            <a:spLocks noChangeArrowheads="1"/>
          </p:cNvSpPr>
          <p:nvPr/>
        </p:nvSpPr>
        <p:spPr bwMode="auto">
          <a:xfrm>
            <a:off x="3490913" y="549275"/>
            <a:ext cx="2698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a typeface="微软雅黑" pitchFamily="34" charset="-122"/>
              </a:rPr>
              <a:t>新木包头产业园</a:t>
            </a:r>
          </a:p>
        </p:txBody>
      </p:sp>
      <p:pic>
        <p:nvPicPr>
          <p:cNvPr id="17411" name="Picture 5" descr="DSC013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4479925"/>
            <a:ext cx="2771775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11250"/>
            <a:ext cx="9144000" cy="288131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7413" name="Picture 5" descr="IMG_068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479925"/>
            <a:ext cx="3132138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6" descr="IMG_068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2138" y="4475163"/>
            <a:ext cx="3240087" cy="235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58750" y="4011613"/>
            <a:ext cx="1403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ea typeface="微软雅黑" pitchFamily="34" charset="-122"/>
              </a:rPr>
              <a:t>厂区一角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3357554" y="357166"/>
            <a:ext cx="26981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微软雅黑" pitchFamily="34" charset="-122"/>
              </a:rPr>
              <a:t>新</a:t>
            </a:r>
            <a:r>
              <a:rPr lang="zh-CN" altLang="en-US" sz="2800" b="1" dirty="0" smtClean="0">
                <a:solidFill>
                  <a:srgbClr val="FF0000"/>
                </a:solidFill>
                <a:ea typeface="微软雅黑" pitchFamily="34" charset="-122"/>
              </a:rPr>
              <a:t>木</a:t>
            </a:r>
            <a:r>
              <a:rPr lang="zh-CN" altLang="en-US" sz="2800" b="1" dirty="0" smtClean="0">
                <a:solidFill>
                  <a:srgbClr val="FF0000"/>
                </a:solidFill>
                <a:ea typeface="微软雅黑" pitchFamily="34" charset="-122"/>
              </a:rPr>
              <a:t>赤峰</a:t>
            </a:r>
            <a:r>
              <a:rPr lang="zh-CN" altLang="en-US" sz="2800" b="1" dirty="0" smtClean="0">
                <a:solidFill>
                  <a:srgbClr val="FF0000"/>
                </a:solidFill>
                <a:ea typeface="微软雅黑" pitchFamily="34" charset="-122"/>
              </a:rPr>
              <a:t>产业</a:t>
            </a:r>
            <a:r>
              <a:rPr lang="zh-CN" altLang="en-US" sz="2800" b="1" dirty="0">
                <a:solidFill>
                  <a:srgbClr val="FF0000"/>
                </a:solidFill>
                <a:ea typeface="微软雅黑" pitchFamily="34" charset="-122"/>
              </a:rPr>
              <a:t>园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229225"/>
            <a:ext cx="9144000" cy="1539875"/>
          </a:xfrm>
          <a:prstGeom prst="rect">
            <a:avLst/>
          </a:prstGeom>
          <a:noFill/>
          <a:ln w="5080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79513"/>
            <a:ext cx="9144000" cy="2405062"/>
          </a:xfrm>
          <a:prstGeom prst="rect">
            <a:avLst/>
          </a:prstGeom>
          <a:noFill/>
          <a:ln w="508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8437" name="Picture 5" descr="DCS控制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1863" y="3352800"/>
            <a:ext cx="3132137" cy="1947863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8438" name="Picture 6" descr="IMG_114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40100"/>
            <a:ext cx="3132138" cy="1920875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8439" name="Picture 7" descr="IMG_115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2138" y="3340100"/>
            <a:ext cx="2879725" cy="1919288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1857356" y="1643050"/>
            <a:ext cx="5286412" cy="1470025"/>
          </a:xfrm>
        </p:spPr>
        <p:txBody>
          <a:bodyPr>
            <a:normAutofit/>
          </a:bodyPr>
          <a:lstStyle/>
          <a:p>
            <a:r>
              <a:rPr lang="zh-CN" altLang="en-US" b="1" dirty="0" smtClean="0">
                <a:solidFill>
                  <a:srgbClr val="0000CC"/>
                </a:solidFill>
                <a:latin typeface="黑体" pitchFamily="49" charset="-122"/>
                <a:ea typeface="黑体" pitchFamily="49" charset="-122"/>
                <a:sym typeface="+mn-ea"/>
              </a:rPr>
              <a:t>二、新木产业园简介</a:t>
            </a:r>
            <a:endParaRPr lang="zh-CN" altLang="en-US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3143248"/>
            <a:ext cx="9144000" cy="1957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  </a:t>
            </a:r>
            <a:r>
              <a:rPr lang="zh-CN" altLang="zh-CN" sz="28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新木集团一直以来致力于新木产业园的建设及运营，新木产业园包含：种植—养殖—乡村旅游单元，生物质产品加工单元，商务—食疗单元，城市固体废弃物收集单元。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6"/>
          <p:cNvSpPr>
            <a:spLocks noChangeArrowheads="1"/>
          </p:cNvSpPr>
          <p:nvPr/>
        </p:nvSpPr>
        <p:spPr bwMode="auto">
          <a:xfrm>
            <a:off x="357188" y="3944178"/>
            <a:ext cx="8569325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00" b="1" dirty="0">
                <a:latin typeface="黑体" pitchFamily="49" charset="-122"/>
                <a:ea typeface="黑体" pitchFamily="49" charset="-122"/>
              </a:rPr>
              <a:t>    </a:t>
            </a:r>
            <a:endParaRPr lang="zh-CN" altLang="en-US" sz="2200" b="1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200" b="1" dirty="0">
                <a:latin typeface="黑体" pitchFamily="49" charset="-122"/>
                <a:ea typeface="黑体" pitchFamily="49" charset="-122"/>
              </a:rPr>
              <a:t>    </a:t>
            </a:r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285720" y="571480"/>
            <a:ext cx="8501090" cy="637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effectLst/>
                <a:latin typeface="黑体" pitchFamily="49" charset="-122"/>
                <a:ea typeface="黑体" pitchFamily="49" charset="-122"/>
                <a:cs typeface="Times New Roman" pitchFamily="18" charset="0"/>
              </a:rPr>
              <a:t>（一）新木产业园原料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effectLst/>
                <a:latin typeface="黑体" pitchFamily="49" charset="-122"/>
                <a:ea typeface="黑体" pitchFamily="49" charset="-122"/>
                <a:cs typeface="Times New Roman" pitchFamily="18" charset="0"/>
              </a:rPr>
              <a:t>：</a:t>
            </a:r>
            <a:r>
              <a:rPr lang="zh-CN" altLang="en-US" sz="28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生物质资源</a:t>
            </a:r>
            <a:endParaRPr kumimoji="0" lang="en-US" altLang="zh-CN" sz="28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57158" y="1285860"/>
            <a:ext cx="8572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1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、木质资源：主要分两类，</a:t>
            </a:r>
            <a:endParaRPr lang="en-US" altLang="zh-CN" sz="24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废弃物</a:t>
            </a:r>
            <a:r>
              <a:rPr lang="zh-CN" altLang="en-US" sz="24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类</a:t>
            </a:r>
            <a:r>
              <a:rPr lang="zh-CN" altLang="en-US" sz="24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：</a:t>
            </a:r>
            <a:endParaRPr lang="en-US" altLang="zh-CN" sz="2400" dirty="0" smtClean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13" name="Picture 11" descr="u=1536538378,3789851293&amp;fm=21&amp;gp=0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500305"/>
            <a:ext cx="21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2" descr="u=1221609744,1449050404&amp;fm=21&amp;gp=0"/>
          <p:cNvPicPr preferRelativeResize="0"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500306"/>
            <a:ext cx="21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3" descr="%D2%AC%D7%D3%BF%C7-21752116"/>
          <p:cNvPicPr>
            <a:picLocks noChangeArrowheads="1"/>
          </p:cNvPicPr>
          <p:nvPr/>
        </p:nvPicPr>
        <p:blipFill>
          <a:blip r:embed="rId4"/>
          <a:srcRect b="14725"/>
          <a:stretch>
            <a:fillRect/>
          </a:stretch>
        </p:blipFill>
        <p:spPr bwMode="auto">
          <a:xfrm>
            <a:off x="6286512" y="2500306"/>
            <a:ext cx="21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4" descr="u=293330767,1742830303&amp;fm=21&amp;gp=0"/>
          <p:cNvPicPr preferRelativeResize="0">
            <a:picLocks noChangeArrowheads="1"/>
          </p:cNvPicPr>
          <p:nvPr/>
        </p:nvPicPr>
        <p:blipFill>
          <a:blip r:embed="rId5"/>
          <a:srcRect b="14087"/>
          <a:stretch>
            <a:fillRect/>
          </a:stretch>
        </p:blipFill>
        <p:spPr bwMode="auto">
          <a:xfrm>
            <a:off x="1142976" y="4714884"/>
            <a:ext cx="21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4357686" y="4000504"/>
            <a:ext cx="946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废木材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928794" y="6215082"/>
            <a:ext cx="692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木屑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71604" y="4000504"/>
            <a:ext cx="145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纸盒和纸箱</a:t>
            </a:r>
          </a:p>
        </p:txBody>
      </p:sp>
      <p:pic>
        <p:nvPicPr>
          <p:cNvPr id="21" name="Picture 5" descr="u=3816162262,3724213627&amp;fm=52&amp;gp=0"/>
          <p:cNvPicPr preferRelativeResize="0"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4" y="4714884"/>
            <a:ext cx="21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17"/>
          <p:cNvSpPr>
            <a:spLocks noChangeArrowheads="1"/>
          </p:cNvSpPr>
          <p:nvPr/>
        </p:nvSpPr>
        <p:spPr bwMode="auto">
          <a:xfrm>
            <a:off x="4500562" y="6215082"/>
            <a:ext cx="69762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秸秆</a:t>
            </a:r>
            <a:endParaRPr lang="zh-CN" altLang="en-US" sz="20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Rectangle 16"/>
          <p:cNvSpPr>
            <a:spLocks noChangeArrowheads="1"/>
          </p:cNvSpPr>
          <p:nvPr/>
        </p:nvSpPr>
        <p:spPr bwMode="auto">
          <a:xfrm>
            <a:off x="6786578" y="4000504"/>
            <a:ext cx="12105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果实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皮壳</a:t>
            </a:r>
            <a:endParaRPr lang="zh-CN" altLang="en-US" sz="20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6562" name="AutoShape 2" descr="http://img5.imgtn.bdimg.com/it/u=3600128916,679639745&amp;fm=21&amp;gp=0.jpg"/>
          <p:cNvSpPr>
            <a:spLocks noChangeAspect="1" noChangeArrowheads="1"/>
          </p:cNvSpPr>
          <p:nvPr/>
        </p:nvSpPr>
        <p:spPr bwMode="auto">
          <a:xfrm>
            <a:off x="3175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6564" name="AutoShape 4" descr="http://img5.imgtn.bdimg.com/it/u=3600128916,679639745&amp;fm=21&amp;gp=0.jpg"/>
          <p:cNvSpPr>
            <a:spLocks noChangeAspect="1" noChangeArrowheads="1"/>
          </p:cNvSpPr>
          <p:nvPr/>
        </p:nvSpPr>
        <p:spPr bwMode="auto">
          <a:xfrm>
            <a:off x="3175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66565" name="Picture 5" descr="C:\Users\孙家伟\AppData\Roaming\Tencent\Users\1042538364\QQ\WinTemp\RichOle\K2I4F@]EIYQROSJ86DEW~}C.png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29957" y="4730336"/>
            <a:ext cx="2160000" cy="1440000"/>
          </a:xfrm>
          <a:prstGeom prst="rect">
            <a:avLst/>
          </a:prstGeom>
          <a:noFill/>
        </p:spPr>
      </p:pic>
      <p:sp>
        <p:nvSpPr>
          <p:cNvPr id="26" name="Rectangle 16"/>
          <p:cNvSpPr>
            <a:spLocks noChangeArrowheads="1"/>
          </p:cNvSpPr>
          <p:nvPr/>
        </p:nvSpPr>
        <p:spPr bwMode="auto">
          <a:xfrm>
            <a:off x="6786578" y="6215082"/>
            <a:ext cx="14670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林业枝桠材</a:t>
            </a:r>
            <a:endParaRPr lang="zh-CN" altLang="en-US" sz="20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42844" y="285728"/>
            <a:ext cx="8858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zh-CN" altLang="en-US" sz="24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资源作物类：</a:t>
            </a:r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在边际性土地上栽培的资源作物，如速生林（如杨树、柳树、桉树、柠条、紫穗槐、沙柳等），速生草（剑麻、芒草等）以及水生植物（芦苇等）等。</a:t>
            </a:r>
            <a:endParaRPr lang="zh-CN" altLang="en-US" sz="2400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7" name="Picture 3" descr="IMG_0669"/>
          <p:cNvPicPr preferRelativeResize="0"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214554"/>
            <a:ext cx="29591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t013886d682a1e0865f"/>
          <p:cNvPicPr preferRelativeResize="0"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4864" y="2214554"/>
            <a:ext cx="28082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071664" y="3948104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  <a:ea typeface="微软雅黑" pitchFamily="34" charset="-122"/>
              </a:rPr>
              <a:t>柠条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424464" y="3979854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  <a:ea typeface="微软雅黑" pitchFamily="34" charset="-122"/>
              </a:rPr>
              <a:t>马占相思</a:t>
            </a:r>
          </a:p>
        </p:txBody>
      </p:sp>
      <p:pic>
        <p:nvPicPr>
          <p:cNvPr id="11" name="Picture 7" descr="t015b47b5c8b213f6a4"/>
          <p:cNvPicPr preferRelativeResize="0"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4365617"/>
            <a:ext cx="3024187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2071664" y="6111867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  <a:ea typeface="微软雅黑" pitchFamily="34" charset="-122"/>
              </a:rPr>
              <a:t>芒草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5500664" y="6151554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  <a:ea typeface="微软雅黑" pitchFamily="34" charset="-122"/>
              </a:rPr>
              <a:t>速生杨</a:t>
            </a:r>
          </a:p>
        </p:txBody>
      </p:sp>
      <p:pic>
        <p:nvPicPr>
          <p:cNvPr id="14" name="Picture 13" descr="u=2985339540,1919759665&amp;fm=21&amp;gp=0"/>
          <p:cNvPicPr preferRelativeResize="0"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14864" y="4373554"/>
            <a:ext cx="28797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214346" y="371475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</a:t>
            </a:r>
            <a:r>
              <a:rPr lang="en-US" altLang="zh-CN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3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、糖及淀粉类：</a:t>
            </a:r>
            <a:endParaRPr lang="zh-CN" altLang="en-US" sz="24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44" y="4357694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  主要包括</a:t>
            </a:r>
            <a:r>
              <a:rPr lang="zh-CN" altLang="en-US" sz="2400" dirty="0" smtClean="0">
                <a:latin typeface="黑体" pitchFamily="49" charset="-122"/>
                <a:ea typeface="黑体" pitchFamily="49" charset="-122"/>
              </a:rPr>
              <a:t>蔗糖、玉米淀粉、薯类淀粉，及其他工业淀粉。</a:t>
            </a:r>
            <a:endParaRPr lang="zh-CN" altLang="en-US" sz="24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06" y="5286388"/>
            <a:ext cx="9072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</a:t>
            </a:r>
            <a:r>
              <a:rPr lang="en-US" altLang="zh-CN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4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、蛋白质类：</a:t>
            </a:r>
            <a:endParaRPr lang="en-US" altLang="zh-CN" sz="2400" b="1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主要包括植物蛋白，如山桃籽蛋白、山杏籽蛋白等。</a:t>
            </a:r>
            <a:endParaRPr lang="zh-CN" altLang="en-US" sz="2400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6" name="内容占位符 2"/>
          <p:cNvSpPr>
            <a:spLocks noGrp="1"/>
          </p:cNvSpPr>
          <p:nvPr>
            <p:ph idx="1"/>
          </p:nvPr>
        </p:nvSpPr>
        <p:spPr>
          <a:xfrm>
            <a:off x="-142908" y="142852"/>
            <a:ext cx="9286908" cy="342902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</a:t>
            </a:r>
            <a:r>
              <a:rPr lang="en-US" altLang="zh-CN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、油脂类：主要包括三类，</a:t>
            </a:r>
          </a:p>
          <a:p>
            <a:pPr>
              <a:lnSpc>
                <a:spcPct val="170000"/>
              </a:lnSpc>
              <a:buNone/>
            </a:pPr>
            <a:r>
              <a:rPr lang="zh-CN" altLang="en-US" sz="2400" dirty="0" smtClean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   油脂植物：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棕榈果、山桃、山杏、橡胶籽、小桐籽等含油植物；</a:t>
            </a:r>
          </a:p>
          <a:p>
            <a:pPr indent="0">
              <a:lnSpc>
                <a:spcPct val="170000"/>
              </a:lnSpc>
              <a:buNone/>
            </a:pPr>
            <a:r>
              <a:rPr lang="zh-CN" altLang="en-US" sz="2400" dirty="0" smtClean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废弃油脂：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主要为牛羊油、猪油、禽类油、鱼油等废弃动物油，植物油加工下脚料等废弃植物油；地沟油等；</a:t>
            </a:r>
          </a:p>
          <a:p>
            <a:pPr>
              <a:lnSpc>
                <a:spcPct val="170000"/>
              </a:lnSpc>
              <a:buNone/>
            </a:pPr>
            <a:r>
              <a:rPr lang="zh-CN" altLang="en-US" sz="2400" dirty="0" smtClean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    微生物油脂：</a:t>
            </a:r>
            <a:r>
              <a:rPr lang="zh-CN" altLang="en-US" sz="2400" dirty="0" smtClean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藻类和微生物油脂。</a:t>
            </a:r>
            <a:endParaRPr lang="en-US" altLang="zh-CN" sz="2400" dirty="0" smtClean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6243</TotalTime>
  <Words>1807</Words>
  <Application>Microsoft Office PowerPoint</Application>
  <PresentationFormat>全屏显示(4:3)</PresentationFormat>
  <Paragraphs>238</Paragraphs>
  <Slides>36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37" baseType="lpstr">
      <vt:lpstr>Office 主题</vt:lpstr>
      <vt:lpstr>新木产业园          —生物质产品先进制造                      生态低碳绿色可持续 </vt:lpstr>
      <vt:lpstr>一、新木集团简介</vt:lpstr>
      <vt:lpstr>幻灯片 3</vt:lpstr>
      <vt:lpstr>幻灯片 4</vt:lpstr>
      <vt:lpstr>幻灯片 5</vt:lpstr>
      <vt:lpstr>二、新木产业园简介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三、新木产业园类型</vt:lpstr>
      <vt:lpstr>（一）图文解说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（三）种植-养殖-乡村旅游单元</vt:lpstr>
      <vt:lpstr>（四）商务-食疗单元</vt:lpstr>
      <vt:lpstr>（五）城市固体废弃物收集单元</vt:lpstr>
      <vt:lpstr>四、新木产业园产品</vt:lpstr>
      <vt:lpstr>（一）食品类</vt:lpstr>
      <vt:lpstr>（二）材料类</vt:lpstr>
      <vt:lpstr>幻灯片 33</vt:lpstr>
      <vt:lpstr>幻灯片 34</vt:lpstr>
      <vt:lpstr>幻灯片 35</vt:lpstr>
      <vt:lpstr>幻灯片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先进生物产品制造产业布局</dc:title>
  <dc:creator>张维</dc:creator>
  <cp:lastModifiedBy>孙家伟</cp:lastModifiedBy>
  <cp:revision>2694</cp:revision>
  <dcterms:created xsi:type="dcterms:W3CDTF">2016-01-15T08:04:00Z</dcterms:created>
  <dcterms:modified xsi:type="dcterms:W3CDTF">2016-04-17T10:02:48Z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2052-10.1.0.5511</vt:lpwstr>
  </property>
</Properties>
</file>