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427" r:id="rId2"/>
    <p:sldId id="442" r:id="rId3"/>
    <p:sldId id="441" r:id="rId4"/>
    <p:sldId id="444" r:id="rId5"/>
    <p:sldId id="432" r:id="rId6"/>
    <p:sldId id="456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6250"/>
    <a:srgbClr val="E71B34"/>
    <a:srgbClr val="549E82"/>
    <a:srgbClr val="363636"/>
    <a:srgbClr val="5C0000"/>
    <a:srgbClr val="52B042"/>
    <a:srgbClr val="3A7641"/>
    <a:srgbClr val="FDFDFD"/>
    <a:srgbClr val="FEFEFE"/>
    <a:srgbClr val="FCFC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014" autoAdjust="0"/>
  </p:normalViewPr>
  <p:slideViewPr>
    <p:cSldViewPr snapToGrid="0">
      <p:cViewPr varScale="1">
        <p:scale>
          <a:sx n="61" d="100"/>
          <a:sy n="61" d="100"/>
        </p:scale>
        <p:origin x="78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AA6AB7-39F3-44AF-87B4-BB82F1A55FA8}" type="datetimeFigureOut">
              <a:rPr lang="zh-CN" altLang="en-US" smtClean="0"/>
              <a:t>2020/11/2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B395F4-20F6-408C-8655-E480BB2BCBA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图片占位符 4"/>
          <p:cNvSpPr>
            <a:spLocks noGrp="1"/>
          </p:cNvSpPr>
          <p:nvPr>
            <p:ph type="pic" sz="quarter" idx="10"/>
          </p:nvPr>
        </p:nvSpPr>
        <p:spPr>
          <a:xfrm>
            <a:off x="3653470" y="2264732"/>
            <a:ext cx="4885059" cy="2744149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4"/>
          <p:cNvSpPr>
            <a:spLocks noGrp="1"/>
          </p:cNvSpPr>
          <p:nvPr>
            <p:ph type="pic" sz="quarter" idx="10"/>
          </p:nvPr>
        </p:nvSpPr>
        <p:spPr>
          <a:xfrm>
            <a:off x="4464360" y="2590456"/>
            <a:ext cx="3295987" cy="2073201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786759" y="2365265"/>
            <a:ext cx="1828800" cy="18288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5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4035973" y="2365265"/>
            <a:ext cx="1828800" cy="18288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-217198" y="2624081"/>
            <a:ext cx="1746504" cy="1243584"/>
          </a:xfrm>
          <a:prstGeom prst="roundRect">
            <a:avLst>
              <a:gd name="adj" fmla="val 6163"/>
            </a:avLst>
          </a:prstGeom>
          <a:solidFill>
            <a:schemeClr val="bg1">
              <a:lumMod val="65000"/>
            </a:schemeClr>
          </a:solidFill>
        </p:spPr>
        <p:txBody>
          <a:bodyPr/>
          <a:lstStyle>
            <a:lvl1pPr marL="0" indent="0">
              <a:buNone/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Portfolio Image #</a:t>
            </a:r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10661691" y="2624081"/>
            <a:ext cx="1746504" cy="1243584"/>
          </a:xfrm>
          <a:prstGeom prst="roundRect">
            <a:avLst>
              <a:gd name="adj" fmla="val 6163"/>
            </a:avLst>
          </a:prstGeom>
          <a:solidFill>
            <a:schemeClr val="bg1">
              <a:lumMod val="65000"/>
            </a:schemeClr>
          </a:solidFill>
        </p:spPr>
        <p:txBody>
          <a:bodyPr/>
          <a:lstStyle>
            <a:lvl1pPr marL="0" indent="0">
              <a:buNone/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Portfolio Image #</a:t>
            </a:r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2" hasCustomPrompt="1"/>
          </p:nvPr>
        </p:nvSpPr>
        <p:spPr>
          <a:xfrm>
            <a:off x="1680975" y="2149558"/>
            <a:ext cx="2840900" cy="2019300"/>
          </a:xfrm>
          <a:prstGeom prst="roundRect">
            <a:avLst>
              <a:gd name="adj" fmla="val 5624"/>
            </a:avLst>
          </a:prstGeom>
          <a:solidFill>
            <a:schemeClr val="bg1">
              <a:lumMod val="65000"/>
            </a:schemeClr>
          </a:solidFill>
        </p:spPr>
        <p:txBody>
          <a:bodyPr/>
          <a:lstStyle>
            <a:lvl1pPr marL="0" indent="0">
              <a:buNone/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Portfolio Image #</a:t>
            </a:r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4675550" y="2149558"/>
            <a:ext cx="2840900" cy="2019300"/>
          </a:xfrm>
          <a:prstGeom prst="roundRect">
            <a:avLst>
              <a:gd name="adj" fmla="val 5624"/>
            </a:avLst>
          </a:prstGeom>
          <a:solidFill>
            <a:schemeClr val="bg1">
              <a:lumMod val="65000"/>
            </a:schemeClr>
          </a:solidFill>
        </p:spPr>
        <p:txBody>
          <a:bodyPr/>
          <a:lstStyle>
            <a:lvl1pPr marL="0" indent="0">
              <a:buNone/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Portfolio Image #</a:t>
            </a:r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7669122" y="2149558"/>
            <a:ext cx="2840900" cy="2019300"/>
          </a:xfrm>
          <a:prstGeom prst="roundRect">
            <a:avLst>
              <a:gd name="adj" fmla="val 5624"/>
            </a:avLst>
          </a:prstGeom>
          <a:solidFill>
            <a:schemeClr val="bg1">
              <a:lumMod val="65000"/>
            </a:schemeClr>
          </a:solidFill>
        </p:spPr>
        <p:txBody>
          <a:bodyPr/>
          <a:lstStyle>
            <a:lvl1pPr marL="0" indent="0">
              <a:buNone/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Portfolio Image #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12D01D-FC4F-40DF-9B5F-7CE1D5E7FA68}" type="datetimeFigureOut">
              <a:rPr lang="zh-CN" altLang="en-US"/>
              <a:t>2020/11/2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405673-78D2-4FD9-B93F-AFEBF50A516E}" type="slidenum">
              <a:rPr lang="zh-CN" altLang="en-US"/>
              <a:t>‹#›</a:t>
            </a:fld>
            <a:endParaRPr lang="zh-CN" altLang="en-US"/>
          </a:p>
        </p:txBody>
      </p:sp>
      <p:pic>
        <p:nvPicPr>
          <p:cNvPr id="7" name="Picture 2" descr="F:\学校图片\常用标示\2007年后启用新校标\aaa新标-基本形-带文字2-圆角1_拷贝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7457" cy="1403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hape 305"/>
          <p:cNvSpPr/>
          <p:nvPr userDrawn="1"/>
        </p:nvSpPr>
        <p:spPr>
          <a:xfrm>
            <a:off x="1477456" y="351834"/>
            <a:ext cx="6591887" cy="678454"/>
          </a:xfrm>
          <a:prstGeom prst="rect">
            <a:avLst/>
          </a:prstGeom>
          <a:noFill/>
          <a:ln w="38100">
            <a:noFill/>
            <a:miter lim="400000"/>
          </a:ln>
        </p:spPr>
        <p:txBody>
          <a:bodyPr wrap="square" lIns="25400" tIns="25400" rIns="25400" bIns="25400" anchor="ctr">
            <a:noAutofit/>
          </a:bodyPr>
          <a:lstStyle>
            <a:lvl1pPr algn="ctr">
              <a:lnSpc>
                <a:spcPct val="80000"/>
              </a:lnSpc>
              <a:defRPr sz="10000" cap="all" baseline="0">
                <a:solidFill>
                  <a:srgbClr val="676969"/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zh-CN" altLang="en-US" sz="4400" b="1" dirty="0">
                <a:solidFill>
                  <a:srgbClr val="3462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学生公寓安全警示</a:t>
            </a:r>
            <a:endParaRPr lang="en-US" altLang="zh-CN" sz="4400" b="1" dirty="0">
              <a:solidFill>
                <a:srgbClr val="3462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4572000" y="2240044"/>
            <a:ext cx="7620000" cy="3931734"/>
            <a:chOff x="4572000" y="1681244"/>
            <a:chExt cx="7620000" cy="3931734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844163" y="1681244"/>
              <a:ext cx="4347837" cy="3931734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0" y="3429000"/>
              <a:ext cx="3272163" cy="2183978"/>
            </a:xfrm>
            <a:prstGeom prst="rect">
              <a:avLst/>
            </a:prstGeom>
          </p:spPr>
        </p:pic>
        <p:pic>
          <p:nvPicPr>
            <p:cNvPr id="6" name="图片 3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1681244"/>
              <a:ext cx="3272163" cy="1882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矩形 7"/>
          <p:cNvSpPr/>
          <p:nvPr/>
        </p:nvSpPr>
        <p:spPr>
          <a:xfrm>
            <a:off x="4742374" y="1375146"/>
            <a:ext cx="7054850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4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学生公寓楼层高 住宿密度大</a:t>
            </a:r>
            <a:endParaRPr lang="en-US" altLang="zh-CN" sz="4400" b="1" kern="1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99311" y="2402911"/>
            <a:ext cx="38443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仿宋_GB2312" panose="02010609030101010101" pitchFamily="49" charset="-122"/>
              </a:rPr>
              <a:t>学</a:t>
            </a:r>
            <a:r>
              <a:rPr lang="en-US" altLang="zh-CN" sz="2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仿宋_GB2312" panose="02010609030101010101" pitchFamily="49" charset="-122"/>
              </a:rPr>
              <a:t>11</a:t>
            </a:r>
            <a:r>
              <a:rPr lang="zh-CN" altLang="en-US" sz="2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仿宋_GB2312" panose="02010609030101010101" pitchFamily="49" charset="-122"/>
              </a:rPr>
              <a:t>楼   学</a:t>
            </a:r>
            <a:r>
              <a:rPr lang="en-US" altLang="zh-CN" sz="2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仿宋_GB2312" panose="02010609030101010101" pitchFamily="49" charset="-122"/>
              </a:rPr>
              <a:t>12</a:t>
            </a:r>
            <a:r>
              <a:rPr lang="zh-CN" altLang="en-US" sz="2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仿宋_GB2312" panose="02010609030101010101" pitchFamily="49" charset="-122"/>
              </a:rPr>
              <a:t>楼  </a:t>
            </a:r>
            <a:r>
              <a:rPr lang="en-US" altLang="zh-CN" sz="28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_GB2312" panose="02010609030101010101" pitchFamily="49" charset="-122"/>
              </a:rPr>
              <a:t>14</a:t>
            </a:r>
            <a:r>
              <a:rPr lang="zh-CN" altLang="en-US" sz="2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仿宋_GB2312" panose="02010609030101010101" pitchFamily="49" charset="-122"/>
              </a:rPr>
              <a:t>层</a:t>
            </a:r>
            <a:endParaRPr lang="en-US" altLang="zh-CN" sz="2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仿宋_GB2312" panose="0201060903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99311" y="3250938"/>
            <a:ext cx="3865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_GB2312" panose="02010609030101010101" pitchFamily="49" charset="-122"/>
              </a:rPr>
              <a:t>学</a:t>
            </a:r>
            <a:r>
              <a:rPr lang="en-US" altLang="zh-CN" sz="28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_GB2312" panose="02010609030101010101" pitchFamily="49" charset="-122"/>
              </a:rPr>
              <a:t>13</a:t>
            </a:r>
            <a:r>
              <a:rPr lang="zh-CN" altLang="en-US" sz="28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_GB2312" panose="02010609030101010101" pitchFamily="49" charset="-122"/>
              </a:rPr>
              <a:t>楼                </a:t>
            </a:r>
            <a:r>
              <a:rPr lang="en-US" altLang="zh-CN" sz="28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_GB2312" panose="02010609030101010101" pitchFamily="49" charset="-122"/>
              </a:rPr>
              <a:t>17</a:t>
            </a:r>
            <a:r>
              <a:rPr lang="zh-CN" altLang="en-US" sz="2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仿宋_GB2312" panose="02010609030101010101" pitchFamily="49" charset="-122"/>
              </a:rPr>
              <a:t>层</a:t>
            </a:r>
            <a:endParaRPr lang="en-US" altLang="zh-CN" sz="2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仿宋_GB2312" panose="0201060903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99310" y="4098965"/>
            <a:ext cx="39453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仿宋_GB2312" panose="02010609030101010101" pitchFamily="49" charset="-122"/>
              </a:rPr>
              <a:t>学 </a:t>
            </a:r>
            <a:r>
              <a:rPr lang="en-US" altLang="zh-CN" sz="2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仿宋_GB2312" panose="02010609030101010101" pitchFamily="49" charset="-122"/>
              </a:rPr>
              <a:t>7 </a:t>
            </a:r>
            <a:r>
              <a:rPr lang="zh-CN" altLang="en-US" sz="2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仿宋_GB2312" panose="02010609030101010101" pitchFamily="49" charset="-122"/>
              </a:rPr>
              <a:t>楼   学</a:t>
            </a:r>
            <a:r>
              <a:rPr lang="en-US" altLang="zh-CN" sz="2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仿宋_GB2312" panose="02010609030101010101" pitchFamily="49" charset="-122"/>
              </a:rPr>
              <a:t>10</a:t>
            </a:r>
            <a:r>
              <a:rPr lang="zh-CN" altLang="en-US" sz="2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仿宋_GB2312" panose="02010609030101010101" pitchFamily="49" charset="-122"/>
              </a:rPr>
              <a:t>楼  </a:t>
            </a:r>
            <a:r>
              <a:rPr lang="en-US" altLang="zh-CN" sz="28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_GB2312" panose="02010609030101010101" pitchFamily="49" charset="-122"/>
              </a:rPr>
              <a:t>24</a:t>
            </a:r>
            <a:r>
              <a:rPr lang="zh-CN" altLang="en-US" sz="2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仿宋_GB2312" panose="02010609030101010101" pitchFamily="49" charset="-122"/>
              </a:rPr>
              <a:t>层</a:t>
            </a:r>
            <a:endParaRPr lang="en-US" altLang="zh-CN" sz="2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仿宋_GB2312" panose="0201060903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02327" y="1370218"/>
            <a:ext cx="410083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仿宋_GB2312" panose="02010609030101010101" pitchFamily="49" charset="-122"/>
              </a:rPr>
              <a:t>5</a:t>
            </a:r>
            <a:r>
              <a:rPr lang="zh-CN" altLang="en-US" sz="2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仿宋_GB2312" panose="02010609030101010101" pitchFamily="49" charset="-122"/>
              </a:rPr>
              <a:t>栋高层住宿</a:t>
            </a:r>
            <a:r>
              <a:rPr lang="en-US" altLang="zh-CN" sz="40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_GB2312" panose="02010609030101010101" pitchFamily="49" charset="-122"/>
              </a:rPr>
              <a:t>18000</a:t>
            </a:r>
            <a:r>
              <a:rPr lang="zh-CN" altLang="en-US" sz="2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仿宋_GB2312" panose="02010609030101010101" pitchFamily="49" charset="-122"/>
              </a:rPr>
              <a:t>人</a:t>
            </a:r>
            <a:endParaRPr lang="en-US" altLang="zh-CN" sz="2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仿宋_GB2312" panose="0201060903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0" y="4846659"/>
            <a:ext cx="4572000" cy="1325119"/>
          </a:xfrm>
          <a:prstGeom prst="rect">
            <a:avLst/>
          </a:prstGeom>
          <a:solidFill>
            <a:srgbClr val="346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ts val="4500"/>
              </a:lnSpc>
              <a:defRPr/>
            </a:pPr>
            <a:r>
              <a:rPr lang="zh-CN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北京林业大学</a:t>
            </a:r>
            <a:endParaRPr lang="en-US" altLang="zh-CN" sz="4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hangingPunct="1">
              <a:lnSpc>
                <a:spcPts val="4500"/>
              </a:lnSpc>
              <a:defRPr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学生公寓基本情况</a:t>
            </a:r>
          </a:p>
        </p:txBody>
      </p:sp>
      <p:sp>
        <p:nvSpPr>
          <p:cNvPr id="15" name="矩形 14"/>
          <p:cNvSpPr/>
          <p:nvPr/>
        </p:nvSpPr>
        <p:spPr>
          <a:xfrm>
            <a:off x="1123211" y="3250938"/>
            <a:ext cx="13452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仿宋_GB2312" panose="02010609030101010101" pitchFamily="49" charset="-122"/>
              </a:rPr>
              <a:t>学</a:t>
            </a:r>
            <a:r>
              <a:rPr lang="en-US" altLang="zh-CN" sz="2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仿宋_GB2312" panose="02010609030101010101" pitchFamily="49" charset="-122"/>
              </a:rPr>
              <a:t>13</a:t>
            </a:r>
            <a:r>
              <a:rPr lang="zh-CN" altLang="en-US" sz="2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仿宋_GB2312" panose="02010609030101010101" pitchFamily="49" charset="-122"/>
              </a:rPr>
              <a:t>楼</a:t>
            </a:r>
            <a:endParaRPr lang="en-US" altLang="zh-CN" sz="2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仿宋_GB2312" panose="02010609030101010101" pitchFamily="49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212850" y="2162175"/>
            <a:ext cx="7395210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规定</a:t>
            </a:r>
            <a:r>
              <a:rPr lang="zh-CN" altLang="en-US" sz="2400" b="1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：禁止存放为</a:t>
            </a:r>
            <a:r>
              <a:rPr lang="zh-CN" altLang="en-US" sz="2400" b="1" dirty="0">
                <a:solidFill>
                  <a:srgbClr val="E71B3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电动车、电动平衡车、电动滑板车</a:t>
            </a:r>
            <a:r>
              <a:rPr lang="zh-CN" altLang="en-US" sz="2400" b="1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等电动助力工具或其它</a:t>
            </a:r>
            <a:r>
              <a:rPr lang="zh-CN" altLang="en-US" sz="2400" b="1" dirty="0">
                <a:solidFill>
                  <a:srgbClr val="E71B3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仪器设备</a:t>
            </a:r>
            <a:r>
              <a:rPr lang="zh-CN" altLang="en-US" sz="2400" b="1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提供电力的</a:t>
            </a:r>
            <a:r>
              <a:rPr lang="zh-CN" altLang="en-US" sz="2400" b="1" dirty="0">
                <a:solidFill>
                  <a:srgbClr val="E71B3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电瓶、电池</a:t>
            </a:r>
            <a:r>
              <a:rPr lang="zh-CN" altLang="en-US" sz="2400" b="1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zh-CN" altLang="en-US" sz="2400" b="1" dirty="0">
                <a:solidFill>
                  <a:srgbClr val="E71B3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充电设备</a:t>
            </a:r>
            <a:r>
              <a:rPr lang="zh-CN" altLang="en-US" sz="2400" b="1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或为其</a:t>
            </a:r>
            <a:r>
              <a:rPr lang="zh-CN" altLang="en-US" sz="2400" b="1" dirty="0">
                <a:solidFill>
                  <a:srgbClr val="E71B3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充电</a:t>
            </a:r>
            <a:r>
              <a:rPr lang="zh-CN" altLang="en-US" sz="2400" b="1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400" b="1" dirty="0">
              <a:solidFill>
                <a:srgbClr val="3462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55600" indent="-3556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处分</a:t>
            </a:r>
            <a:r>
              <a:rPr lang="zh-CN" altLang="en-US" sz="2400" b="1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>
                <a:solidFill>
                  <a:srgbClr val="E71B3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首次</a:t>
            </a:r>
            <a:r>
              <a:rPr lang="zh-CN" altLang="en-US" sz="2400" b="1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发现给予记过处分，再次发现给予</a:t>
            </a:r>
            <a:r>
              <a:rPr lang="zh-CN" altLang="en-US" sz="2400" b="1" dirty="0">
                <a:solidFill>
                  <a:srgbClr val="E71B3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留校察看</a:t>
            </a:r>
            <a:r>
              <a:rPr lang="zh-CN" altLang="en-US" sz="2400" b="1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处分；为电瓶、电池充电被现场查处时，在场的</a:t>
            </a:r>
            <a:r>
              <a:rPr lang="zh-CN" altLang="en-US" sz="2400" b="1" dirty="0">
                <a:solidFill>
                  <a:srgbClr val="E71B3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其他学生知情不报</a:t>
            </a:r>
            <a:r>
              <a:rPr lang="zh-CN" altLang="en-US" sz="2400" b="1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，所在学院给予</a:t>
            </a:r>
            <a:r>
              <a:rPr lang="zh-CN" altLang="en-US" sz="2400" b="1" dirty="0">
                <a:solidFill>
                  <a:srgbClr val="E71B3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通报批评</a:t>
            </a:r>
            <a:r>
              <a:rPr lang="zh-CN" altLang="en-US" sz="2400" b="1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，并</a:t>
            </a:r>
            <a:r>
              <a:rPr lang="zh-CN" altLang="en-US" sz="2400" b="1" dirty="0">
                <a:solidFill>
                  <a:srgbClr val="E71B3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取消当年评优评先资格</a:t>
            </a:r>
            <a:r>
              <a:rPr lang="zh-CN" altLang="en-US" sz="2400" b="1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8" name="矩形 7"/>
          <p:cNvSpPr/>
          <p:nvPr/>
        </p:nvSpPr>
        <p:spPr>
          <a:xfrm>
            <a:off x="1552575" y="1414145"/>
            <a:ext cx="62204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E71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禁止电瓶、电池带入学生公寓</a:t>
            </a:r>
            <a:endParaRPr lang="zh-CN" altLang="en-US" sz="3200" dirty="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3940" y="2447925"/>
            <a:ext cx="3028315" cy="36169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507249" y="1885419"/>
            <a:ext cx="9922751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zh-CN" sz="2400" b="1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在学生宿舍内，住宿学生</a:t>
            </a:r>
            <a:r>
              <a:rPr lang="zh-CN" altLang="zh-CN" sz="2400" b="1" dirty="0">
                <a:solidFill>
                  <a:srgbClr val="E71B3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可以使用</a:t>
            </a:r>
            <a:r>
              <a:rPr lang="zh-CN" altLang="zh-CN" sz="2400" b="1" u="sng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电脑、非充电台灯、手机、平板电脑、</a:t>
            </a:r>
            <a:r>
              <a:rPr lang="en-US" altLang="zh-CN" sz="2400" b="1" u="sng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20000mA</a:t>
            </a:r>
            <a:r>
              <a:rPr lang="zh-CN" altLang="zh-CN" sz="2400" b="1" u="sng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以下的充电宝、电动牙刷、电动剃须刀、相机</a:t>
            </a:r>
            <a:r>
              <a:rPr lang="zh-CN" altLang="zh-CN" sz="2400" b="1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</a:t>
            </a:r>
            <a:r>
              <a:rPr lang="en-US" altLang="zh-CN" sz="2400" b="1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zh-CN" sz="2400" b="1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大类学生公寓允许使用的电器。</a:t>
            </a:r>
          </a:p>
        </p:txBody>
      </p:sp>
      <p:sp>
        <p:nvSpPr>
          <p:cNvPr id="8" name="矩形 7"/>
          <p:cNvSpPr/>
          <p:nvPr/>
        </p:nvSpPr>
        <p:spPr>
          <a:xfrm>
            <a:off x="1816100" y="1300480"/>
            <a:ext cx="47091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E71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学生公寓电器准入制度</a:t>
            </a:r>
            <a:endParaRPr lang="zh-CN" altLang="en-US" sz="3200" dirty="0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356100"/>
            <a:ext cx="1601470" cy="195072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45130" y="4355465"/>
            <a:ext cx="1668145" cy="195072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1470" y="4356735"/>
            <a:ext cx="1343660" cy="195008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84891" y="4324291"/>
            <a:ext cx="1143000" cy="2014861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27891" y="4291905"/>
            <a:ext cx="1249914" cy="201486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13145" y="4323080"/>
            <a:ext cx="1871980" cy="201485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21900" y="4324350"/>
            <a:ext cx="1979295" cy="170942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13275" y="4356100"/>
            <a:ext cx="1499870" cy="21196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36625" y="1823085"/>
            <a:ext cx="5922645" cy="3646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zh-CN" sz="2200" b="1" dirty="0">
                <a:solidFill>
                  <a:srgbClr val="E71B3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违禁电器</a:t>
            </a:r>
            <a:r>
              <a:rPr lang="en-US" altLang="zh-CN" sz="2200" b="1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zh-CN" sz="2200" b="1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各种具有</a:t>
            </a:r>
            <a:r>
              <a:rPr lang="zh-CN" altLang="zh-CN" sz="2200" b="1" dirty="0">
                <a:solidFill>
                  <a:srgbClr val="E71B3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电加热</a:t>
            </a:r>
            <a:r>
              <a:rPr lang="zh-CN" altLang="zh-CN" sz="2200" b="1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</a:t>
            </a:r>
            <a:r>
              <a:rPr lang="zh-CN" altLang="zh-CN" sz="2200" b="1" dirty="0">
                <a:solidFill>
                  <a:srgbClr val="E71B3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电制冷</a:t>
            </a:r>
            <a:r>
              <a:rPr lang="zh-CN" altLang="zh-CN" sz="2200" b="1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功能以及</a:t>
            </a:r>
            <a:r>
              <a:rPr lang="zh-CN" altLang="zh-CN" sz="2200" b="1" dirty="0">
                <a:solidFill>
                  <a:srgbClr val="E71B3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易造成安全事故</a:t>
            </a:r>
            <a:r>
              <a:rPr lang="zh-CN" altLang="zh-CN" sz="2200" b="1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的电器</a:t>
            </a:r>
            <a:r>
              <a:rPr lang="zh-CN" altLang="en-US" sz="2200" b="1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zh-CN" altLang="zh-CN" sz="2200" b="1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如果无法确定是否属于违禁电器，同学们可以咨询学院辅导员进行确认。</a:t>
            </a:r>
            <a:endParaRPr lang="en-US" altLang="zh-CN" sz="2200" b="1" dirty="0">
              <a:solidFill>
                <a:srgbClr val="3462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55600" indent="-3556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zh-CN" sz="2200" b="1" dirty="0">
                <a:solidFill>
                  <a:srgbClr val="E71B3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处分规定</a:t>
            </a:r>
            <a:r>
              <a:rPr lang="en-US" altLang="zh-CN" sz="2200" b="1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200" b="1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在学生公寓楼内使用或存放违禁电器，</a:t>
            </a:r>
            <a:r>
              <a:rPr lang="zh-CN" altLang="en-US" sz="2200" b="1" dirty="0">
                <a:solidFill>
                  <a:srgbClr val="E71B3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首次</a:t>
            </a:r>
            <a:r>
              <a:rPr lang="zh-CN" altLang="en-US" sz="2200" b="1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发现给予</a:t>
            </a:r>
            <a:r>
              <a:rPr lang="zh-CN" altLang="en-US" sz="2200" b="1" dirty="0">
                <a:solidFill>
                  <a:srgbClr val="E71B3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警告</a:t>
            </a:r>
            <a:r>
              <a:rPr lang="zh-CN" altLang="en-US" sz="2200" b="1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处分；</a:t>
            </a:r>
            <a:r>
              <a:rPr lang="zh-CN" altLang="en-US" sz="2200" b="1" dirty="0">
                <a:solidFill>
                  <a:srgbClr val="E71B3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再次</a:t>
            </a:r>
            <a:r>
              <a:rPr lang="zh-CN" altLang="en-US" sz="2200" b="1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发现，视情节轻重，给予</a:t>
            </a:r>
            <a:r>
              <a:rPr lang="zh-CN" altLang="en-US" sz="2200" b="1" dirty="0">
                <a:solidFill>
                  <a:srgbClr val="E71B3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记过以上处分</a:t>
            </a:r>
            <a:r>
              <a:rPr lang="zh-CN" altLang="en-US" sz="2200" b="1" dirty="0">
                <a:solidFill>
                  <a:srgbClr val="3462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8" name="矩形 7"/>
          <p:cNvSpPr/>
          <p:nvPr/>
        </p:nvSpPr>
        <p:spPr>
          <a:xfrm>
            <a:off x="1316990" y="1238250"/>
            <a:ext cx="3429635" cy="584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>
                <a:solidFill>
                  <a:srgbClr val="E71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禁止使用违禁电器</a:t>
            </a:r>
            <a:endParaRPr lang="zh-CN" altLang="en-US" sz="3200" dirty="0"/>
          </a:p>
        </p:txBody>
      </p:sp>
      <p:pic>
        <p:nvPicPr>
          <p:cNvPr id="18" name="图片 22" descr="5fe302f38b95119c839ab32ef45250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2485" y="541655"/>
            <a:ext cx="2060575" cy="1767840"/>
          </a:xfrm>
          <a:prstGeom prst="rect">
            <a:avLst/>
          </a:prstGeom>
        </p:spPr>
      </p:pic>
      <p:pic>
        <p:nvPicPr>
          <p:cNvPr id="26" name="图片 26" descr="1600418470(1)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72575" y="2309495"/>
            <a:ext cx="1979295" cy="1446530"/>
          </a:xfrm>
          <a:prstGeom prst="rect">
            <a:avLst/>
          </a:prstGeom>
        </p:spPr>
      </p:pic>
      <p:pic>
        <p:nvPicPr>
          <p:cNvPr id="77" name="图片 77" descr="1600417673(1)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216" b="-5125"/>
          <a:stretch>
            <a:fillRect/>
          </a:stretch>
        </p:blipFill>
        <p:spPr>
          <a:xfrm>
            <a:off x="7182485" y="2309495"/>
            <a:ext cx="2098675" cy="1509395"/>
          </a:xfrm>
          <a:prstGeom prst="rect">
            <a:avLst/>
          </a:prstGeom>
        </p:spPr>
      </p:pic>
      <p:sp>
        <p:nvSpPr>
          <p:cNvPr id="21" name="矩形 40"/>
          <p:cNvSpPr/>
          <p:nvPr/>
        </p:nvSpPr>
        <p:spPr>
          <a:xfrm>
            <a:off x="7955997" y="3536066"/>
            <a:ext cx="1216200" cy="2195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1050" b="1" kern="1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Times New Roman" panose="02020603050405020304"/>
              </a:rPr>
              <a:t>电吹风</a:t>
            </a:r>
          </a:p>
        </p:txBody>
      </p:sp>
      <p:sp>
        <p:nvSpPr>
          <p:cNvPr id="24" name="矩形 78"/>
          <p:cNvSpPr/>
          <p:nvPr/>
        </p:nvSpPr>
        <p:spPr>
          <a:xfrm>
            <a:off x="7955832" y="2089298"/>
            <a:ext cx="1216742" cy="22003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1050" b="1" kern="1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Times New Roman" panose="02020603050405020304"/>
              </a:rPr>
              <a:t>电热</a:t>
            </a:r>
            <a:r>
              <a:rPr lang="zh-CN" altLang="en-US" sz="1050" b="1" kern="1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Times New Roman" panose="02020603050405020304"/>
              </a:rPr>
              <a:t>锅</a:t>
            </a:r>
          </a:p>
        </p:txBody>
      </p:sp>
      <p:sp>
        <p:nvSpPr>
          <p:cNvPr id="31" name="矩形 79"/>
          <p:cNvSpPr/>
          <p:nvPr/>
        </p:nvSpPr>
        <p:spPr>
          <a:xfrm>
            <a:off x="9935355" y="3536536"/>
            <a:ext cx="1216742" cy="2195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1050" b="1" kern="1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Times New Roman" panose="02020603050405020304"/>
              </a:rPr>
              <a:t>电夹板</a:t>
            </a: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82485" y="3756025"/>
            <a:ext cx="3969385" cy="2577465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43060" y="520065"/>
            <a:ext cx="1837690" cy="1811020"/>
          </a:xfrm>
          <a:prstGeom prst="rect">
            <a:avLst/>
          </a:prstGeom>
        </p:spPr>
      </p:pic>
      <p:sp>
        <p:nvSpPr>
          <p:cNvPr id="20" name="矩形 39"/>
          <p:cNvSpPr/>
          <p:nvPr/>
        </p:nvSpPr>
        <p:spPr>
          <a:xfrm>
            <a:off x="9864376" y="2089445"/>
            <a:ext cx="1216742" cy="2195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1050" b="1" kern="1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Times New Roman" panose="02020603050405020304"/>
              </a:rPr>
              <a:t>加湿器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0699" y="2978787"/>
            <a:ext cx="4572001" cy="3470003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20698" y="1289735"/>
            <a:ext cx="4572001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400" b="1" spc="-15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2019</a:t>
            </a:r>
            <a:r>
              <a:rPr lang="zh-CN" altLang="en-US" sz="2400" b="1" spc="-15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年</a:t>
            </a:r>
            <a:r>
              <a:rPr lang="en-US" altLang="zh-CN" sz="2400" b="1" spc="-15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zh-CN" altLang="en-US" sz="2400" b="1" spc="-15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月，学校施行新版的</a:t>
            </a:r>
            <a:r>
              <a:rPr lang="en-US" altLang="zh-CN" sz="2400" b="1" spc="-15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《</a:t>
            </a:r>
            <a:r>
              <a:rPr lang="zh-CN" altLang="en-US" sz="2400" b="1" spc="-15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学生住宿管理办法</a:t>
            </a:r>
            <a:r>
              <a:rPr lang="en-US" altLang="zh-CN" sz="2400" b="1" spc="-15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》</a:t>
            </a:r>
            <a:r>
              <a:rPr lang="zh-CN" altLang="en-US" sz="2400" b="1" spc="-15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，对于违纪行为都有明确的处分规定。</a:t>
            </a:r>
            <a:endParaRPr lang="zh-CN" altLang="en-US" sz="2400" b="1" spc="-1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458202" y="1289735"/>
            <a:ext cx="3378200" cy="1587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dirty="0">
                <a:solidFill>
                  <a:srgbClr val="E71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后果很严重！教训很惨痛！</a:t>
            </a:r>
          </a:p>
        </p:txBody>
      </p:sp>
      <p:sp>
        <p:nvSpPr>
          <p:cNvPr id="7" name="矩形 6"/>
          <p:cNvSpPr/>
          <p:nvPr/>
        </p:nvSpPr>
        <p:spPr>
          <a:xfrm>
            <a:off x="6623050" y="3063531"/>
            <a:ext cx="2901950" cy="7309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dirty="0">
                <a:solidFill>
                  <a:schemeClr val="tx1"/>
                </a:solidFill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处分及解除处分材料</a:t>
            </a:r>
            <a:endParaRPr lang="en-US" altLang="zh-CN" sz="2000" dirty="0">
              <a:solidFill>
                <a:srgbClr val="E71B34"/>
              </a:solidFill>
              <a:latin typeface="阿里巴巴普惠体 H" panose="00020600040101010101" pitchFamily="18" charset="-122"/>
              <a:ea typeface="阿里巴巴普惠体 H" panose="00020600040101010101" pitchFamily="18" charset="-122"/>
              <a:cs typeface="阿里巴巴普惠体 H" panose="00020600040101010101" pitchFamily="18" charset="-122"/>
            </a:endParaRPr>
          </a:p>
          <a:p>
            <a:r>
              <a:rPr lang="zh-CN" altLang="en-US" sz="2800" dirty="0">
                <a:solidFill>
                  <a:srgbClr val="FF0000"/>
                </a:solidFill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装入档案！</a:t>
            </a:r>
          </a:p>
        </p:txBody>
      </p:sp>
      <p:sp>
        <p:nvSpPr>
          <p:cNvPr id="8" name="矩形 7"/>
          <p:cNvSpPr/>
          <p:nvPr/>
        </p:nvSpPr>
        <p:spPr>
          <a:xfrm>
            <a:off x="6623051" y="3980765"/>
            <a:ext cx="5029199" cy="7309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dirty="0">
                <a:solidFill>
                  <a:schemeClr val="tx1"/>
                </a:solidFill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受记过（含）以上处分且</a:t>
            </a:r>
            <a:r>
              <a:rPr lang="zh-CN" altLang="en-US" sz="2000" dirty="0">
                <a:solidFill>
                  <a:schemeClr val="tx1"/>
                </a:solidFill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  <a:sym typeface="+mn-ea"/>
              </a:rPr>
              <a:t>毕业时</a:t>
            </a:r>
            <a:r>
              <a:rPr lang="zh-CN" altLang="en-US" sz="2000" dirty="0">
                <a:solidFill>
                  <a:schemeClr val="tx1"/>
                </a:solidFill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尚在处分期</a:t>
            </a:r>
            <a:endParaRPr lang="en-US" altLang="zh-CN" sz="2000" dirty="0">
              <a:solidFill>
                <a:srgbClr val="E71B34"/>
              </a:solidFill>
              <a:latin typeface="阿里巴巴普惠体 H" panose="00020600040101010101" pitchFamily="18" charset="-122"/>
              <a:ea typeface="阿里巴巴普惠体 H" panose="00020600040101010101" pitchFamily="18" charset="-122"/>
              <a:cs typeface="阿里巴巴普惠体 H" panose="00020600040101010101" pitchFamily="18" charset="-122"/>
            </a:endParaRPr>
          </a:p>
          <a:p>
            <a:r>
              <a:rPr lang="zh-CN" altLang="en-US" sz="2800" dirty="0">
                <a:solidFill>
                  <a:srgbClr val="FF0000"/>
                </a:solidFill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不授予学士学位！</a:t>
            </a:r>
          </a:p>
        </p:txBody>
      </p:sp>
      <p:sp>
        <p:nvSpPr>
          <p:cNvPr id="10" name="矩形 9"/>
          <p:cNvSpPr/>
          <p:nvPr/>
        </p:nvSpPr>
        <p:spPr>
          <a:xfrm>
            <a:off x="5397500" y="3980765"/>
            <a:ext cx="1073149" cy="730935"/>
          </a:xfrm>
          <a:prstGeom prst="rect">
            <a:avLst/>
          </a:prstGeom>
          <a:solidFill>
            <a:srgbClr val="E71B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2</a:t>
            </a:r>
            <a:endParaRPr lang="zh-CN" alt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阿里巴巴普惠体 H" panose="00020600040101010101" pitchFamily="18" charset="-122"/>
              <a:ea typeface="阿里巴巴普惠体 H" panose="00020600040101010101" pitchFamily="18" charset="-122"/>
              <a:cs typeface="阿里巴巴普惠体 H" panose="00020600040101010101" pitchFamily="18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397500" y="3063532"/>
            <a:ext cx="1073149" cy="730935"/>
          </a:xfrm>
          <a:prstGeom prst="rect">
            <a:avLst/>
          </a:prstGeom>
          <a:solidFill>
            <a:srgbClr val="E71B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1</a:t>
            </a:r>
            <a:endParaRPr lang="zh-CN" alt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阿里巴巴普惠体 H" panose="00020600040101010101" pitchFamily="18" charset="-122"/>
              <a:ea typeface="阿里巴巴普惠体 H" panose="00020600040101010101" pitchFamily="18" charset="-122"/>
              <a:cs typeface="阿里巴巴普惠体 H" panose="00020600040101010101" pitchFamily="18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629400" y="4897996"/>
            <a:ext cx="5359400" cy="7309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dirty="0">
                <a:solidFill>
                  <a:schemeClr val="tx1"/>
                </a:solidFill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受到纪律处分将</a:t>
            </a:r>
            <a:r>
              <a:rPr lang="zh-CN" altLang="en-US" sz="2800" dirty="0">
                <a:solidFill>
                  <a:srgbClr val="FF0000"/>
                </a:solidFill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取消当年的评优资格！</a:t>
            </a:r>
          </a:p>
        </p:txBody>
      </p:sp>
      <p:sp>
        <p:nvSpPr>
          <p:cNvPr id="14" name="矩形 13"/>
          <p:cNvSpPr/>
          <p:nvPr/>
        </p:nvSpPr>
        <p:spPr>
          <a:xfrm>
            <a:off x="6629401" y="5815230"/>
            <a:ext cx="5029199" cy="7309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dirty="0">
                <a:solidFill>
                  <a:schemeClr val="tx1"/>
                </a:solidFill>
                <a:effectLst/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尚在处分期的学生</a:t>
            </a:r>
            <a:endParaRPr lang="en-US" altLang="zh-CN" sz="2000" dirty="0">
              <a:solidFill>
                <a:srgbClr val="E71B34"/>
              </a:solidFill>
              <a:latin typeface="阿里巴巴普惠体 H" panose="00020600040101010101" pitchFamily="18" charset="-122"/>
              <a:ea typeface="阿里巴巴普惠体 H" panose="00020600040101010101" pitchFamily="18" charset="-122"/>
              <a:cs typeface="阿里巴巴普惠体 H" panose="00020600040101010101" pitchFamily="18" charset="-122"/>
            </a:endParaRPr>
          </a:p>
          <a:p>
            <a:r>
              <a:rPr lang="zh-CN" altLang="en-US" sz="2800" dirty="0">
                <a:solidFill>
                  <a:srgbClr val="FF0000"/>
                </a:solidFill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不能获得保研和转专业资格！</a:t>
            </a:r>
          </a:p>
        </p:txBody>
      </p:sp>
      <p:sp>
        <p:nvSpPr>
          <p:cNvPr id="15" name="矩形 14"/>
          <p:cNvSpPr/>
          <p:nvPr/>
        </p:nvSpPr>
        <p:spPr>
          <a:xfrm>
            <a:off x="5403850" y="5815230"/>
            <a:ext cx="1073149" cy="730935"/>
          </a:xfrm>
          <a:prstGeom prst="rect">
            <a:avLst/>
          </a:prstGeom>
          <a:solidFill>
            <a:srgbClr val="E71B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4</a:t>
            </a:r>
            <a:endParaRPr lang="zh-CN" alt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阿里巴巴普惠体 H" panose="00020600040101010101" pitchFamily="18" charset="-122"/>
              <a:ea typeface="阿里巴巴普惠体 H" panose="00020600040101010101" pitchFamily="18" charset="-122"/>
              <a:cs typeface="阿里巴巴普惠体 H" panose="00020600040101010101" pitchFamily="18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403850" y="4897997"/>
            <a:ext cx="1073149" cy="730935"/>
          </a:xfrm>
          <a:prstGeom prst="rect">
            <a:avLst/>
          </a:prstGeom>
          <a:solidFill>
            <a:srgbClr val="E71B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3</a:t>
            </a:r>
            <a:endParaRPr lang="zh-CN" alt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阿里巴巴普惠体 H" panose="00020600040101010101" pitchFamily="18" charset="-122"/>
              <a:ea typeface="阿里巴巴普惠体 H" panose="00020600040101010101" pitchFamily="18" charset="-122"/>
              <a:cs typeface="阿里巴巴普惠体 H" panose="00020600040101010101" pitchFamily="18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397500" y="1575653"/>
            <a:ext cx="323037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6000" dirty="0">
                <a:solidFill>
                  <a:srgbClr val="E71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违纪行为</a:t>
            </a:r>
            <a:endParaRPr lang="en-US" altLang="zh-CN" sz="6000" dirty="0">
              <a:solidFill>
                <a:srgbClr val="E71B3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阿里巴巴普惠体 H" panose="00020600040101010101" pitchFamily="18" charset="-122"/>
              <a:ea typeface="阿里巴巴普惠体 H" panose="00020600040101010101" pitchFamily="18" charset="-122"/>
              <a:cs typeface="阿里巴巴普惠体 H" panose="00020600040101010101" pitchFamily="18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 descr="54f9d1b14c7b93ef68f7d8d38a6bb9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08742" y="2594039"/>
            <a:ext cx="2527152" cy="3556203"/>
          </a:xfrm>
          <a:prstGeom prst="rect">
            <a:avLst/>
          </a:prstGeom>
        </p:spPr>
      </p:pic>
      <p:pic>
        <p:nvPicPr>
          <p:cNvPr id="3" name="图片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9549" y="2601862"/>
            <a:ext cx="2519710" cy="354834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矩形 45"/>
          <p:cNvSpPr/>
          <p:nvPr/>
        </p:nvSpPr>
        <p:spPr>
          <a:xfrm>
            <a:off x="2964601" y="5856484"/>
            <a:ext cx="1447692" cy="2939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1050" b="1" kern="1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Times New Roman" panose="02020603050405020304"/>
              </a:rPr>
              <a:t>充电宝爆燃</a:t>
            </a:r>
          </a:p>
        </p:txBody>
      </p:sp>
      <p:pic>
        <p:nvPicPr>
          <p:cNvPr id="11" name="图片 10" descr="916ae15f816b7cb61a60e31609ef68c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335" y="2593975"/>
            <a:ext cx="2395855" cy="3556635"/>
          </a:xfrm>
          <a:prstGeom prst="rect">
            <a:avLst/>
          </a:prstGeom>
        </p:spPr>
      </p:pic>
      <p:sp>
        <p:nvSpPr>
          <p:cNvPr id="18" name="矩形 47"/>
          <p:cNvSpPr/>
          <p:nvPr/>
        </p:nvSpPr>
        <p:spPr>
          <a:xfrm>
            <a:off x="6710045" y="5857240"/>
            <a:ext cx="1176020" cy="2933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1050" b="1" kern="1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Times New Roman" panose="02020603050405020304"/>
              </a:rPr>
              <a:t>电吹风着火</a:t>
            </a:r>
          </a:p>
        </p:txBody>
      </p:sp>
      <p:sp>
        <p:nvSpPr>
          <p:cNvPr id="19" name="矩形 18"/>
          <p:cNvSpPr/>
          <p:nvPr/>
        </p:nvSpPr>
        <p:spPr>
          <a:xfrm>
            <a:off x="1443355" y="1490980"/>
            <a:ext cx="674814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dirty="0">
                <a:solidFill>
                  <a:srgbClr val="E71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近年来</a:t>
            </a:r>
            <a:r>
              <a:rPr lang="zh-CN" altLang="en-US" sz="3200" dirty="0">
                <a:solidFill>
                  <a:srgbClr val="E71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  <a:sym typeface="+mn-ea"/>
              </a:rPr>
              <a:t>学生公寓内</a:t>
            </a:r>
            <a:r>
              <a:rPr lang="zh-CN" altLang="en-US" sz="3200" dirty="0">
                <a:solidFill>
                  <a:srgbClr val="E71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部分火情</a:t>
            </a:r>
            <a:endParaRPr lang="zh-CN" altLang="en-US" sz="3200" dirty="0"/>
          </a:p>
        </p:txBody>
      </p:sp>
      <p:pic>
        <p:nvPicPr>
          <p:cNvPr id="20" name="图片 11" descr="32ac0b43f0baef4710316d78b12eaa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2190" y="2601595"/>
            <a:ext cx="2651760" cy="3549015"/>
          </a:xfrm>
          <a:prstGeom prst="rect">
            <a:avLst/>
          </a:prstGeom>
        </p:spPr>
      </p:pic>
      <p:sp>
        <p:nvSpPr>
          <p:cNvPr id="21" name="矩形 47"/>
          <p:cNvSpPr/>
          <p:nvPr/>
        </p:nvSpPr>
        <p:spPr>
          <a:xfrm>
            <a:off x="9308465" y="5856605"/>
            <a:ext cx="1565910" cy="2933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1050" b="1" kern="1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Times New Roman" panose="02020603050405020304"/>
              </a:rPr>
              <a:t>电吹风</a:t>
            </a:r>
            <a:r>
              <a:rPr lang="zh-CN" altLang="en-US" sz="1050" b="1" kern="1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Times New Roman" panose="02020603050405020304"/>
              </a:rPr>
              <a:t>电线熔断起火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ingle Blue">
      <a:dk1>
        <a:sysClr val="windowText" lastClr="000000"/>
      </a:dk1>
      <a:lt1>
        <a:sysClr val="window" lastClr="FFFFFF"/>
      </a:lt1>
      <a:dk2>
        <a:srgbClr val="231D1F"/>
      </a:dk2>
      <a:lt2>
        <a:srgbClr val="ECF0F1"/>
      </a:lt2>
      <a:accent1>
        <a:srgbClr val="4B7FA7"/>
      </a:accent1>
      <a:accent2>
        <a:srgbClr val="4B7FA7"/>
      </a:accent2>
      <a:accent3>
        <a:srgbClr val="4B7FA7"/>
      </a:accent3>
      <a:accent4>
        <a:srgbClr val="4B7FA7"/>
      </a:accent4>
      <a:accent5>
        <a:srgbClr val="4B7FA7"/>
      </a:accent5>
      <a:accent6>
        <a:srgbClr val="4B7FA7"/>
      </a:accent6>
      <a:hlink>
        <a:srgbClr val="4B7FA7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355</Words>
  <Application>Microsoft Office PowerPoint</Application>
  <PresentationFormat>宽屏</PresentationFormat>
  <Paragraphs>38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4" baseType="lpstr">
      <vt:lpstr>阿里巴巴普惠体 H</vt:lpstr>
      <vt:lpstr>黑体</vt:lpstr>
      <vt:lpstr>微软雅黑</vt:lpstr>
      <vt:lpstr>Arial</vt:lpstr>
      <vt:lpstr>Calibri</vt:lpstr>
      <vt:lpstr>Calibri Light</vt:lpstr>
      <vt:lpstr>Wingdings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Eric羊</dc:creator>
  <cp:lastModifiedBy>严 密</cp:lastModifiedBy>
  <cp:revision>185</cp:revision>
  <dcterms:created xsi:type="dcterms:W3CDTF">2016-12-13T08:41:00Z</dcterms:created>
  <dcterms:modified xsi:type="dcterms:W3CDTF">2020-11-02T06:28:03Z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2052-11.1.0.9564</vt:lpwstr>
  </property>
</Properties>
</file>