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6" r:id="rId3"/>
    <p:sldId id="267" r:id="rId4"/>
  </p:sldIdLst>
  <p:sldSz cx="6858000" cy="9903460" type="A4"/>
  <p:notesSz cx="6858000" cy="9144000"/>
  <p:embeddedFontLst>
    <p:embeddedFont>
      <p:font typeface="汉仪正圆-95W" panose="00020600040101010101" charset="-122"/>
      <p:bold r:id="rId10"/>
    </p:embeddedFont>
    <p:embeddedFont>
      <p:font typeface="微软雅黑" panose="020B0503020204020204" charset="-122"/>
      <p:regular r:id="rId11"/>
    </p:embeddedFont>
    <p:embeddedFont>
      <p:font typeface="Calibri" panose="020F0502020204030204" charset="0"/>
      <p:regular r:id="rId12"/>
      <p:bold r:id="rId13"/>
      <p:italic r:id="rId14"/>
      <p:boldItalic r:id="rId15"/>
    </p:embeddedFont>
    <p:embeddedFont>
      <p:font typeface="华文楷体" panose="02010600040101010101" charset="-122"/>
      <p:regular r:id="rId16"/>
    </p:embeddedFont>
  </p:embeddedFontLst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2" userDrawn="1">
          <p15:clr>
            <a:srgbClr val="A4A3A4"/>
          </p15:clr>
        </p15:guide>
        <p15:guide id="2" pos="2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CFA9"/>
    <a:srgbClr val="BCDCBD"/>
    <a:srgbClr val="FFFFFF"/>
    <a:srgbClr val="E7AF05"/>
    <a:srgbClr val="FEE900"/>
    <a:srgbClr val="FBFDF8"/>
    <a:srgbClr val="F3F9EC"/>
    <a:srgbClr val="408043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3152"/>
        <p:guide pos="22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5.xml"/><Relationship Id="rId16" Type="http://schemas.openxmlformats.org/officeDocument/2006/relationships/font" Target="fonts/font7.fntdata"/><Relationship Id="rId15" Type="http://schemas.openxmlformats.org/officeDocument/2006/relationships/font" Target="fonts/font6.fntdata"/><Relationship Id="rId14" Type="http://schemas.openxmlformats.org/officeDocument/2006/relationships/font" Target="fonts/font5.fntdata"/><Relationship Id="rId13" Type="http://schemas.openxmlformats.org/officeDocument/2006/relationships/font" Target="fonts/font4.fntdata"/><Relationship Id="rId12" Type="http://schemas.openxmlformats.org/officeDocument/2006/relationships/font" Target="fonts/font3.fntdata"/><Relationship Id="rId11" Type="http://schemas.openxmlformats.org/officeDocument/2006/relationships/font" Target="fonts/font2.fntdata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60476" y="1143000"/>
            <a:ext cx="213704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74325" y="1320480"/>
            <a:ext cx="5512050" cy="3711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74325" y="5141554"/>
            <a:ext cx="5512050" cy="212628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342225" y="1117729"/>
            <a:ext cx="6172200" cy="791768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74325" y="3587131"/>
            <a:ext cx="5512050" cy="147124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74325" y="5141554"/>
            <a:ext cx="5512050" cy="68103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2225" y="878587"/>
            <a:ext cx="6170175" cy="101895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42225" y="2152278"/>
            <a:ext cx="6170175" cy="687273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19825" y="5557453"/>
            <a:ext cx="4369950" cy="1107332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119825" y="6664785"/>
            <a:ext cx="4369950" cy="125289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2225" y="878587"/>
            <a:ext cx="6170175" cy="101895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342225" y="2167875"/>
            <a:ext cx="2911950" cy="6857138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3606525" y="2167875"/>
            <a:ext cx="2911950" cy="6857138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2225" y="878587"/>
            <a:ext cx="6170175" cy="101895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342225" y="2063900"/>
            <a:ext cx="3005100" cy="551066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342225" y="2677351"/>
            <a:ext cx="3005100" cy="6347662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3507609" y="2053111"/>
            <a:ext cx="3005100" cy="551066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3507609" y="2677351"/>
            <a:ext cx="3005100" cy="6347662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2225" y="878587"/>
            <a:ext cx="6170175" cy="101895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42225" y="2245856"/>
            <a:ext cx="2943606" cy="665438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3572100" y="2245856"/>
            <a:ext cx="2940300" cy="6654388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5757075" y="1320480"/>
            <a:ext cx="587250" cy="72626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14350" y="1320480"/>
            <a:ext cx="5157675" cy="726264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342225" y="878587"/>
            <a:ext cx="6170175" cy="101895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42225" y="2152278"/>
            <a:ext cx="6170175" cy="687273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344250" y="9118590"/>
            <a:ext cx="1518750" cy="457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2315250" y="9118590"/>
            <a:ext cx="2227500" cy="457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4993650" y="9118590"/>
            <a:ext cx="1518750" cy="457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image" Target="../media/image5.jpeg"/><Relationship Id="rId7" Type="http://schemas.openxmlformats.org/officeDocument/2006/relationships/image" Target="../media/image4.jpeg"/><Relationship Id="rId6" Type="http://schemas.openxmlformats.org/officeDocument/2006/relationships/tags" Target="../tags/tag65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64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image" Target="../media/image4.jpeg"/><Relationship Id="rId7" Type="http://schemas.openxmlformats.org/officeDocument/2006/relationships/tags" Target="../tags/tag7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84.xml"/><Relationship Id="rId21" Type="http://schemas.openxmlformats.org/officeDocument/2006/relationships/tags" Target="../tags/tag83.xml"/><Relationship Id="rId20" Type="http://schemas.openxmlformats.org/officeDocument/2006/relationships/tags" Target="../tags/tag82.xml"/><Relationship Id="rId2" Type="http://schemas.openxmlformats.org/officeDocument/2006/relationships/tags" Target="../tags/tag70.xml"/><Relationship Id="rId19" Type="http://schemas.openxmlformats.org/officeDocument/2006/relationships/tags" Target="../tags/tag81.xml"/><Relationship Id="rId18" Type="http://schemas.openxmlformats.org/officeDocument/2006/relationships/tags" Target="../tags/tag80.xml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-49" y="635"/>
            <a:ext cx="6860637" cy="990233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5" y="86360"/>
            <a:ext cx="6704965" cy="9794875"/>
          </a:xfrm>
          <a:prstGeom prst="rect">
            <a:avLst/>
          </a:prstGeom>
        </p:spPr>
      </p:pic>
      <p:pic>
        <p:nvPicPr>
          <p:cNvPr id="7" name="图片 6" descr="制作 PPT 海报"/>
          <p:cNvPicPr>
            <a:picLocks noChangeAspect="1"/>
          </p:cNvPicPr>
          <p:nvPr/>
        </p:nvPicPr>
        <p:blipFill>
          <a:blip r:embed="rId5"/>
          <a:srcRect b="57267"/>
          <a:stretch>
            <a:fillRect/>
          </a:stretch>
        </p:blipFill>
        <p:spPr>
          <a:xfrm>
            <a:off x="-483235" y="267970"/>
            <a:ext cx="7827010" cy="1881505"/>
          </a:xfrm>
          <a:prstGeom prst="roundRect">
            <a:avLst/>
          </a:prstGeom>
        </p:spPr>
      </p:pic>
      <p:pic>
        <p:nvPicPr>
          <p:cNvPr id="8" name="内容占位符 7" descr="校徽"/>
          <p:cNvPicPr>
            <a:picLocks noChangeAspect="1"/>
          </p:cNvPicPr>
          <p:nvPr>
            <p:ph idx="1"/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22000" y="338400"/>
            <a:ext cx="544787" cy="540000"/>
          </a:xfrm>
          <a:prstGeom prst="rect">
            <a:avLst/>
          </a:prstGeom>
        </p:spPr>
      </p:pic>
      <p:pic>
        <p:nvPicPr>
          <p:cNvPr id="9" name="图片 8" descr="院徽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2800" y="338400"/>
            <a:ext cx="540000" cy="540000"/>
          </a:xfrm>
          <a:prstGeom prst="rect">
            <a:avLst/>
          </a:prstGeom>
        </p:spPr>
      </p:pic>
      <p:pic>
        <p:nvPicPr>
          <p:cNvPr id="6" name="图片 5" descr="微信图片_2025-08-18_223628_091"/>
          <p:cNvPicPr>
            <a:picLocks noChangeAspect="1"/>
          </p:cNvPicPr>
          <p:nvPr/>
        </p:nvPicPr>
        <p:blipFill>
          <a:blip r:embed="rId9">
            <a:alphaModFix amt="40000"/>
          </a:blip>
          <a:srcRect t="30670" b="6399"/>
          <a:stretch>
            <a:fillRect/>
          </a:stretch>
        </p:blipFill>
        <p:spPr>
          <a:xfrm>
            <a:off x="226695" y="6570345"/>
            <a:ext cx="6374765" cy="3120390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1405" y="1945640"/>
            <a:ext cx="46653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rgbClr val="A9CFA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材料学院暑期社会实践团队成果集锦</a:t>
            </a:r>
            <a:endParaRPr lang="zh-CN" altLang="en-US" sz="1400">
              <a:solidFill>
                <a:srgbClr val="A9CFA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1081405" y="3319780"/>
            <a:ext cx="4665345" cy="5343525"/>
          </a:xfrm>
          <a:prstGeom prst="rect">
            <a:avLst/>
          </a:prstGeom>
          <a:noFill/>
          <a:ln>
            <a:noFill/>
          </a:ln>
        </p:spPr>
        <p:style>
          <a:lnRef idx="2">
            <a:srgbClr val="F84949">
              <a:shade val="15000"/>
            </a:srgbClr>
          </a:lnRef>
          <a:fillRef idx="1">
            <a:srgbClr val="F84949"/>
          </a:fillRef>
          <a:effectRef idx="0">
            <a:srgbClr val="F84949"/>
          </a:effectRef>
          <a:fontRef idx="minor">
            <a:srgbClr val="FFFFFF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实践内容简述</a:t>
            </a:r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  <a:p>
            <a:pPr algn="ctr"/>
            <a:r>
              <a:rPr lang="zh-CN" altLang="en-US" sz="1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实践成果展示（图文并茂）</a:t>
            </a:r>
            <a:endParaRPr lang="zh-CN" altLang="en-US" sz="1200" b="1" kern="0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995680" y="2502535"/>
            <a:ext cx="2138045" cy="464185"/>
          </a:xfrm>
          <a:prstGeom prst="rect">
            <a:avLst/>
          </a:prstGeom>
          <a:noFill/>
          <a:ln>
            <a:noFill/>
          </a:ln>
        </p:spPr>
        <p:style>
          <a:lnRef idx="2">
            <a:srgbClr val="F84949">
              <a:shade val="15000"/>
            </a:srgbClr>
          </a:lnRef>
          <a:fillRef idx="1">
            <a:srgbClr val="F84949"/>
          </a:fillRef>
          <a:effectRef idx="0">
            <a:srgbClr val="F84949"/>
          </a:effectRef>
          <a:fontRef idx="minor">
            <a:srgbClr val="FFFFFF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实践主题：</a:t>
            </a:r>
            <a:endParaRPr lang="zh-CN" altLang="en-US" sz="1200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</a:endParaRPr>
          </a:p>
          <a:p>
            <a:pPr algn="l"/>
            <a:r>
              <a:rPr lang="zh-CN" altLang="en-US" sz="1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实践专项：</a:t>
            </a:r>
            <a:endParaRPr lang="zh-CN" altLang="en-US" sz="1200" b="1" kern="0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-49" y="635"/>
            <a:ext cx="6860637" cy="990233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5" y="86360"/>
            <a:ext cx="6704965" cy="979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72" r="23098"/>
          <a:stretch>
            <a:fillRect/>
          </a:stretch>
        </p:blipFill>
        <p:spPr>
          <a:xfrm>
            <a:off x="342265" y="8585200"/>
            <a:ext cx="4248785" cy="1138555"/>
          </a:xfrm>
          <a:prstGeom prst="round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5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2" t="41285" r="23098"/>
          <a:stretch>
            <a:fillRect/>
          </a:stretch>
        </p:blipFill>
        <p:spPr>
          <a:xfrm flipH="1">
            <a:off x="4724400" y="7877810"/>
            <a:ext cx="1788160" cy="1864995"/>
          </a:xfrm>
          <a:prstGeom prst="roundRect">
            <a:avLst/>
          </a:prstGeom>
        </p:spPr>
      </p:pic>
      <p:pic>
        <p:nvPicPr>
          <p:cNvPr id="7" name="图片 6" descr="制作 PPT 海报"/>
          <p:cNvPicPr>
            <a:picLocks noChangeAspect="1"/>
          </p:cNvPicPr>
          <p:nvPr/>
        </p:nvPicPr>
        <p:blipFill>
          <a:blip r:embed="rId6"/>
          <a:srcRect l="29815" t="4702" r="27584" b="57267"/>
          <a:stretch>
            <a:fillRect/>
          </a:stretch>
        </p:blipFill>
        <p:spPr>
          <a:xfrm>
            <a:off x="411480" y="363220"/>
            <a:ext cx="3334385" cy="1674495"/>
          </a:xfrm>
          <a:prstGeom prst="roundRect">
            <a:avLst/>
          </a:prstGeom>
        </p:spPr>
      </p:pic>
      <p:pic>
        <p:nvPicPr>
          <p:cNvPr id="8" name="内容占位符 7" descr="校徽"/>
          <p:cNvPicPr>
            <a:picLocks noChangeAspect="1"/>
          </p:cNvPicPr>
          <p:nvPr>
            <p:ph idx="1"/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22000" y="338400"/>
            <a:ext cx="544787" cy="540000"/>
          </a:xfrm>
          <a:prstGeom prst="rect">
            <a:avLst/>
          </a:prstGeom>
        </p:spPr>
      </p:pic>
      <p:pic>
        <p:nvPicPr>
          <p:cNvPr id="9" name="图片 8" descr="院徽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0000">
            <a:off x="5667633" y="333813"/>
            <a:ext cx="540000" cy="54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-128301" y="2023792"/>
            <a:ext cx="4304726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rgbClr val="A9CFA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材料学院暑期社会实践团队成果集锦</a:t>
            </a:r>
            <a:endParaRPr lang="zh-CN" altLang="en-US" sz="1400">
              <a:solidFill>
                <a:srgbClr val="A9CFA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3200" y="2301875"/>
            <a:ext cx="2914650" cy="9525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74000">
                  <a:schemeClr val="accent4">
                    <a:lumMod val="40000"/>
                    <a:lumOff val="60000"/>
                  </a:schemeClr>
                </a:gs>
                <a:gs pos="96000">
                  <a:schemeClr val="accent4">
                    <a:lumMod val="75000"/>
                  </a:schemeClr>
                </a:gs>
                <a:gs pos="83000">
                  <a:schemeClr val="accent4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0" name="矩形 139"/>
          <p:cNvSpPr/>
          <p:nvPr>
            <p:custDataLst>
              <p:tags r:id="rId10"/>
            </p:custDataLst>
          </p:nvPr>
        </p:nvSpPr>
        <p:spPr>
          <a:xfrm>
            <a:off x="1310042" y="7471605"/>
            <a:ext cx="2980954" cy="11461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endParaRPr lang="en-US" altLang="zh-CN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6" name="矩形 165"/>
          <p:cNvSpPr/>
          <p:nvPr>
            <p:custDataLst>
              <p:tags r:id="rId11"/>
            </p:custDataLst>
          </p:nvPr>
        </p:nvSpPr>
        <p:spPr>
          <a:xfrm>
            <a:off x="3519191" y="1087836"/>
            <a:ext cx="1588067" cy="478946"/>
          </a:xfrm>
          <a:prstGeom prst="rect">
            <a:avLst/>
          </a:prstGeom>
          <a:noFill/>
          <a:ln>
            <a:noFill/>
          </a:ln>
        </p:spPr>
        <p:style>
          <a:lnRef idx="2">
            <a:srgbClr val="F84949">
              <a:shade val="15000"/>
            </a:srgbClr>
          </a:lnRef>
          <a:fillRef idx="1">
            <a:srgbClr val="F84949"/>
          </a:fillRef>
          <a:effectRef idx="0">
            <a:srgbClr val="F84949"/>
          </a:effectRef>
          <a:fontRef idx="minor">
            <a:srgbClr val="FFFFFF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345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实践主题：</a:t>
            </a:r>
            <a:endParaRPr lang="zh-CN" altLang="en-US" sz="1345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</a:endParaRPr>
          </a:p>
          <a:p>
            <a:pPr algn="ctr"/>
            <a:endParaRPr lang="zh-CN" altLang="en-US" sz="1345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</a:endParaRPr>
          </a:p>
          <a:p>
            <a:pPr algn="ctr"/>
            <a:r>
              <a:rPr lang="zh-CN" altLang="en-US" sz="1345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实践专项：</a:t>
            </a:r>
            <a:endParaRPr lang="zh-CN" altLang="en-US" sz="1345" b="1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76200" dist="38100" dir="2700000" algn="tl" rotWithShape="0">
                  <a:srgbClr val="8B1125"/>
                </a:outerShdw>
              </a:effectLst>
              <a:latin typeface="汉仪正圆-95W" panose="00020600040101010101" charset="-122"/>
              <a:ea typeface="汉仪正圆-95W" panose="00020600040101010101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345" b="1" kern="0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76200" dist="38100" dir="2700000" algn="tl" rotWithShape="0">
                  <a:srgbClr val="8B1125"/>
                </a:outerShdw>
              </a:effectLst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</p:txBody>
      </p:sp>
      <p:sp>
        <p:nvSpPr>
          <p:cNvPr id="167" name="矩形 166"/>
          <p:cNvSpPr/>
          <p:nvPr>
            <p:custDataLst>
              <p:tags r:id="rId12"/>
            </p:custDataLst>
          </p:nvPr>
        </p:nvSpPr>
        <p:spPr>
          <a:xfrm>
            <a:off x="411414" y="2456811"/>
            <a:ext cx="1588067" cy="478946"/>
          </a:xfrm>
          <a:prstGeom prst="rect">
            <a:avLst/>
          </a:prstGeom>
          <a:noFill/>
          <a:ln>
            <a:noFill/>
          </a:ln>
        </p:spPr>
        <p:style>
          <a:lnRef idx="2">
            <a:srgbClr val="F84949">
              <a:shade val="15000"/>
            </a:srgbClr>
          </a:lnRef>
          <a:fillRef idx="1">
            <a:srgbClr val="F84949"/>
          </a:fillRef>
          <a:effectRef idx="0">
            <a:srgbClr val="F84949"/>
          </a:effectRef>
          <a:fontRef idx="minor">
            <a:srgbClr val="FFFFFF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345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正圆-95W" panose="00020600040101010101" charset="-122"/>
                <a:ea typeface="汉仪正圆-95W" panose="00020600040101010101" charset="-122"/>
                <a:sym typeface="+mn-ea"/>
              </a:rPr>
              <a:t>实践内容简述：</a:t>
            </a:r>
            <a:endParaRPr lang="zh-CN" altLang="en-US" sz="1345" b="1" kern="0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  <a:latin typeface="汉仪正圆-95W" panose="00020600040101010101" charset="-122"/>
              <a:ea typeface="汉仪正圆-95W" panose="00020600040101010101" charset="-122"/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>
            <a:off x="528320" y="3393440"/>
            <a:ext cx="262890" cy="2717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wrap="none" lIns="0" tIns="0" rIns="0" bIns="0" rtlCol="0" anchor="ctr">
            <a:normAutofit fontScale="6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FFFF"/>
                </a:solidFill>
                <a:cs typeface="+mn-ea"/>
                <a:sym typeface="+mn-ea"/>
              </a:rPr>
              <a:t>01</a:t>
            </a:r>
            <a:endParaRPr lang="en-US" altLang="zh-CN" dirty="0">
              <a:solidFill>
                <a:srgbClr val="FFFFFF"/>
              </a:solidFill>
              <a:cs typeface="+mn-ea"/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14"/>
            </p:custDataLst>
          </p:nvPr>
        </p:nvSpPr>
        <p:spPr>
          <a:xfrm>
            <a:off x="530860" y="5244465"/>
            <a:ext cx="260350" cy="2527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wrap="none" lIns="0" tIns="0" rIns="0" bIns="0" rtlCol="0" anchor="ctr">
            <a:normAutofit fontScale="6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FFFF"/>
                </a:solidFill>
                <a:cs typeface="+mn-ea"/>
                <a:sym typeface="+mn-ea"/>
              </a:rPr>
              <a:t>02</a:t>
            </a:r>
            <a:endParaRPr lang="en-US" altLang="zh-CN" dirty="0">
              <a:solidFill>
                <a:srgbClr val="FFFFFF"/>
              </a:solidFill>
              <a:cs typeface="+mn-ea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15"/>
            </p:custDataLst>
          </p:nvPr>
        </p:nvSpPr>
        <p:spPr>
          <a:xfrm>
            <a:off x="530860" y="7114540"/>
            <a:ext cx="260350" cy="273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wrap="none" lIns="0" tIns="0" rIns="0" bIns="0" rtlCol="0" anchor="ctr">
            <a:normAutofit fontScale="6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FFFF"/>
                </a:solidFill>
                <a:cs typeface="+mn-ea"/>
                <a:sym typeface="+mn-ea"/>
              </a:rPr>
              <a:t>03</a:t>
            </a:r>
            <a:endParaRPr lang="en-US" altLang="zh-CN" dirty="0">
              <a:solidFill>
                <a:srgbClr val="FFFFFF"/>
              </a:solidFill>
              <a:cs typeface="+mn-ea"/>
              <a:sym typeface="+mn-ea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6"/>
            </p:custDataLst>
          </p:nvPr>
        </p:nvCxnSpPr>
        <p:spPr>
          <a:xfrm flipH="1">
            <a:off x="646647" y="3874629"/>
            <a:ext cx="10795" cy="1146810"/>
          </a:xfrm>
          <a:prstGeom prst="line">
            <a:avLst/>
          </a:prstGeom>
          <a:solidFill>
            <a:srgbClr val="00993F">
              <a:alpha val="0"/>
            </a:srgbClr>
          </a:solidFill>
          <a:ln w="12700">
            <a:solidFill>
              <a:schemeClr val="tx1">
                <a:alpha val="40000"/>
              </a:schemeClr>
            </a:solidFill>
            <a:prstDash val="dash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17" name="矩形 16"/>
          <p:cNvSpPr/>
          <p:nvPr>
            <p:custDataLst>
              <p:tags r:id="rId17"/>
            </p:custDataLst>
          </p:nvPr>
        </p:nvSpPr>
        <p:spPr bwMode="auto">
          <a:xfrm>
            <a:off x="1310042" y="3225209"/>
            <a:ext cx="2981704" cy="49132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chemeClr val="accent4">
                    <a:lumMod val="50000"/>
                  </a:schemeClr>
                </a:solidFill>
                <a:uFillTx/>
                <a:latin typeface="汉仪正圆-95W" panose="00020600040101010101" charset="-122"/>
                <a:ea typeface="汉仪正圆-95W" panose="00020600040101010101" charset="-122"/>
                <a:cs typeface="+mn-ea"/>
                <a:sym typeface="+mn-ea"/>
              </a:rPr>
              <a:t>前期准备</a:t>
            </a:r>
            <a:endParaRPr lang="zh-CN" altLang="en-US" sz="1600" b="1" dirty="0">
              <a:solidFill>
                <a:schemeClr val="accent4">
                  <a:lumMod val="50000"/>
                </a:schemeClr>
              </a:solidFill>
              <a:uFillTx/>
              <a:latin typeface="汉仪正圆-95W" panose="00020600040101010101" charset="-122"/>
              <a:ea typeface="汉仪正圆-95W" panose="00020600040101010101" charset="-122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8"/>
            </p:custDataLst>
          </p:nvPr>
        </p:nvSpPr>
        <p:spPr>
          <a:xfrm>
            <a:off x="1310042" y="3717284"/>
            <a:ext cx="2981704" cy="11461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</a:t>
            </a:r>
            <a:endParaRPr lang="en-US" altLang="zh-CN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9"/>
            </p:custDataLst>
          </p:nvPr>
        </p:nvSpPr>
        <p:spPr bwMode="auto">
          <a:xfrm>
            <a:off x="1309960" y="5121981"/>
            <a:ext cx="2981704" cy="49132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chemeClr val="accent4">
                    <a:lumMod val="50000"/>
                  </a:schemeClr>
                </a:solidFill>
                <a:uFillTx/>
                <a:latin typeface="汉仪正圆-95W" panose="00020600040101010101" charset="-122"/>
                <a:ea typeface="汉仪正圆-95W" panose="00020600040101010101" charset="-122"/>
                <a:cs typeface="+mn-ea"/>
                <a:sym typeface="+mn-ea"/>
              </a:rPr>
              <a:t>中期进行</a:t>
            </a:r>
            <a:endParaRPr lang="zh-CN" altLang="en-US" sz="1600" b="1" dirty="0">
              <a:solidFill>
                <a:schemeClr val="accent4">
                  <a:lumMod val="50000"/>
                </a:schemeClr>
              </a:solidFill>
              <a:uFillTx/>
              <a:latin typeface="汉仪正圆-95W" panose="00020600040101010101" charset="-122"/>
              <a:ea typeface="汉仪正圆-95W" panose="00020600040101010101" charset="-122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20"/>
            </p:custDataLst>
          </p:nvPr>
        </p:nvSpPr>
        <p:spPr bwMode="auto">
          <a:xfrm>
            <a:off x="1310042" y="6980280"/>
            <a:ext cx="2981704" cy="49132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chemeClr val="accent4">
                    <a:lumMod val="50000"/>
                  </a:schemeClr>
                </a:solidFill>
                <a:uFillTx/>
                <a:latin typeface="汉仪正圆-95W" panose="00020600040101010101" charset="-122"/>
                <a:ea typeface="汉仪正圆-95W" panose="00020600040101010101" charset="-122"/>
                <a:cs typeface="+mn-ea"/>
                <a:sym typeface="+mn-ea"/>
              </a:rPr>
              <a:t>实践成效（</a:t>
            </a:r>
            <a:r>
              <a:rPr lang="zh-CN" altLang="en-US" sz="1600" b="1" dirty="0">
                <a:solidFill>
                  <a:schemeClr val="accent4">
                    <a:lumMod val="50000"/>
                  </a:schemeClr>
                </a:solidFill>
                <a:uFillTx/>
                <a:latin typeface="汉仪正圆-95W" panose="00020600040101010101" charset="-122"/>
                <a:ea typeface="汉仪正圆-95W" panose="00020600040101010101" charset="-122"/>
                <a:cs typeface="+mn-ea"/>
                <a:sym typeface="+mn-ea"/>
              </a:rPr>
              <a:t>图文并茂）</a:t>
            </a:r>
            <a:endParaRPr lang="zh-CN" altLang="en-US" sz="1600" b="1" dirty="0">
              <a:solidFill>
                <a:schemeClr val="accent4">
                  <a:lumMod val="50000"/>
                </a:schemeClr>
              </a:solidFill>
              <a:uFillTx/>
              <a:latin typeface="汉仪正圆-95W" panose="00020600040101010101" charset="-122"/>
              <a:ea typeface="汉仪正圆-95W" panose="00020600040101010101" charset="-122"/>
              <a:cs typeface="+mn-ea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1"/>
            </p:custDataLst>
          </p:nvPr>
        </p:nvCxnSpPr>
        <p:spPr>
          <a:xfrm flipH="1">
            <a:off x="646647" y="5678029"/>
            <a:ext cx="10795" cy="1146810"/>
          </a:xfrm>
          <a:prstGeom prst="line">
            <a:avLst/>
          </a:prstGeom>
          <a:solidFill>
            <a:srgbClr val="00993F">
              <a:alpha val="0"/>
            </a:srgbClr>
          </a:solidFill>
          <a:ln w="12700">
            <a:solidFill>
              <a:schemeClr val="tx1">
                <a:alpha val="40000"/>
              </a:schemeClr>
            </a:solidFill>
            <a:prstDash val="dash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</p:spTree>
    <p:custDataLst>
      <p:tags r:id="rId2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31_1*l_h_f*1_1_1"/>
  <p:tag name="KSO_WM_TEMPLATE_CATEGORY" val="diagram"/>
  <p:tag name="KSO_WM_TEMPLATE_INDEX" val="20234431"/>
  <p:tag name="KSO_WM_UNIT_LAYERLEVEL" val="1_1_1"/>
  <p:tag name="KSO_WM_TAG_VERSION" val="3.0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75.7,&quot;left&quot;:58.73362204724409,&quot;top&quot;:197.05,&quot;width&quot;:188.016377952755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theme_color_indexes&quot;:[8,8,8,8,8,8]}"/>
</p:tagLst>
</file>

<file path=ppt/tags/tag67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31_1*l_h_f*1_1_1"/>
  <p:tag name="KSO_WM_TEMPLATE_CATEGORY" val="diagram"/>
  <p:tag name="KSO_WM_TEMPLATE_INDEX" val="20234431"/>
  <p:tag name="KSO_WM_UNIT_LAYERLEVEL" val="1_1_1"/>
  <p:tag name="KSO_WM_TAG_VERSION" val="3.0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75.7,&quot;left&quot;:58.73362204724409,&quot;top&quot;:197.05,&quot;width&quot;:188.016377952755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theme_color_indexes&quot;:[8,8,8,8,8,8]}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65&quot;:[20205081],&quot;70&quot;:[3403510,3405571,3327011]}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5597_2*m_h_f*1_3_1"/>
  <p:tag name="KSO_WM_TEMPLATE_CATEGORY" val="diagram"/>
  <p:tag name="KSO_WM_TEMPLATE_INDEX" val="20235597"/>
  <p:tag name="KSO_WM_UNIT_LAYERLEVEL" val="1_1_1"/>
  <p:tag name="KSO_WM_TAG_VERSION" val="3.0"/>
  <p:tag name="KSO_WM_UNIT_VALUE" val="74"/>
  <p:tag name="KSO_WM_DIAGRAM_MAX_ITEMCNT" val="4"/>
  <p:tag name="KSO_WM_DIAGRAM_MIN_ITEMCNT" val="2"/>
  <p:tag name="KSO_WM_DIAGRAM_VIRTUALLY_FRAME" val="{&quot;height&quot;:483.37622047244093,&quot;left&quot;:58.77062992125984,&quot;top&quot;:264.1737795275591,&quot;width&quot;:429.9355905511812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GROUP_CODE" val="m1-1"/>
  <p:tag name="KSO_WM_DIAGRAM_VERSION" val="3"/>
  <p:tag name="KSO_WM_DIAGRAM_COLOR_TRICK" val="1"/>
  <p:tag name="KSO_WM_DIAGRAM_COLOR_TEXT_CAN_REMOVE" val="n"/>
  <p:tag name="KSO_WM_UNIT_PRESET_TEXT" val="添加正文 ，文字是您思想的提炼，请言简阐述内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73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31_1*l_h_f*1_1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13.29417322834647,&quot;left&quot;:32.3948031496063,&quot;top&quot;:82.90637795275589,&quot;width&quot;:454.3051968503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theme_color_indexes&quot;:[8,8,8,8,8,8]}"/>
</p:tagLst>
</file>

<file path=ppt/tags/tag74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431_1*l_h_f*1_2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13.29417322834647,&quot;left&quot;:32.3948031496063,&quot;top&quot;:82.90637795275589,&quot;width&quot;:454.30519685039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theme_color_indexes&quot;:[8,8,8,8,8,8]}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1_1"/>
  <p:tag name="KSO_WM_UNIT_ID" val="diagram20235597_2*m_h_i*1_1_1"/>
  <p:tag name="KSO_WM_TEMPLATE_CATEGORY" val="diagram"/>
  <p:tag name="KSO_WM_TEMPLATE_INDEX" val="2023559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TYPE" val="1"/>
  <p:tag name="KSO_WM_DIAGRAM_GROUP_CODE" val="m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2_1"/>
  <p:tag name="KSO_WM_UNIT_ID" val="diagram20235597_2*m_h_i*1_2_1"/>
  <p:tag name="KSO_WM_TEMPLATE_CATEGORY" val="diagram"/>
  <p:tag name="KSO_WM_TEMPLATE_INDEX" val="2023559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TYPE" val="1"/>
  <p:tag name="KSO_WM_DIAGRAM_GROUP_CODE" val="m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3_1"/>
  <p:tag name="KSO_WM_UNIT_ID" val="diagram20235597_2*m_h_i*1_3_1"/>
  <p:tag name="KSO_WM_TEMPLATE_CATEGORY" val="diagram"/>
  <p:tag name="KSO_WM_TEMPLATE_INDEX" val="2023559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d"/>
  <p:tag name="KSO_WM_UNIT_TEXT_FILL_TYPE" val="1"/>
  <p:tag name="KSO_WM_DIAGRAM_GROUP_CODE" val="m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8,8,8,8,8,8]}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i"/>
  <p:tag name="KSO_WM_UNIT_INDEX" val="1_3"/>
  <p:tag name="KSO_WM_UNIT_ID" val="diagram20235597_2*m_i*1_3"/>
  <p:tag name="KSO_WM_TEMPLATE_CATEGORY" val="diagram"/>
  <p:tag name="KSO_WM_TEMPLATE_INDEX" val="20235597"/>
  <p:tag name="KSO_WM_UNIT_LAYERLEVEL" val="1_1"/>
  <p:tag name="KSO_WM_TAG_VERSION" val="3.0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solid&quot;:{&quot;brightness&quot;:0,&quot;colorType&quot;:2,&quot;rgb&quot;:&quot;#00993f&quot;,&quot;transparency&quot;:1},&quot;type&quot;:1},&quot;glow&quot;:{&quot;colorType&quot;:0},&quot;line&quot;:{&quot;solidLine&quot;:{&quot;brightness&quot;:0,&quot;colorType&quot;:1,&quot;foreColorIndex&quot;:13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GROUP_CODE" val="m1-1"/>
  <p:tag name="KSO_WM_DIAGRAM_VERSION" val="3"/>
  <p:tag name="KSO_WM_DIAGRAM_COLOR_TRICK" val="1"/>
  <p:tag name="KSO_WM_DIAGRAM_COLOR_TEXT_CAN_REMOVE" val="n"/>
  <p:tag name="KSO_WM_UNIT_LINE_FORE_SCHEMECOLOR_INDEX" val="13"/>
  <p:tag name="KSO_WM_DIAGRAM_USE_COLOR_VALUE" val="{&quot;color_scheme&quot;:1,&quot;color_type&quot;:1,&quot;theme_color_indexes&quot;:[8,8,8,8,8,8]}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5597_2*m_h_a*1_1_1"/>
  <p:tag name="KSO_WM_TEMPLATE_CATEGORY" val="diagram"/>
  <p:tag name="KSO_WM_TEMPLATE_INDEX" val="20235597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m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5597_2*m_h_f*1_1_1"/>
  <p:tag name="KSO_WM_TEMPLATE_CATEGORY" val="diagram"/>
  <p:tag name="KSO_WM_TEMPLATE_INDEX" val="20235597"/>
  <p:tag name="KSO_WM_UNIT_LAYERLEVEL" val="1_1_1"/>
  <p:tag name="KSO_WM_TAG_VERSION" val="3.0"/>
  <p:tag name="KSO_WM_UNIT_VALUE" val="111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DIAGRAM_GROUP_CODE" val="m1-1"/>
  <p:tag name="KSO_WM_DIAGRAM_VERSION" val="3"/>
  <p:tag name="KSO_WM_DIAGRAM_COLOR_TRICK" val="1"/>
  <p:tag name="KSO_WM_DIAGRAM_COLOR_TEXT_CAN_REMOVE" val="n"/>
  <p:tag name="KSO_WM_UNIT_PRESET_TEXT" val="添加正文 ，文字是您思想的提炼，请言简阐述内容。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5597_2*m_h_a*1_2_1"/>
  <p:tag name="KSO_WM_TEMPLATE_CATEGORY" val="diagram"/>
  <p:tag name="KSO_WM_TEMPLATE_INDEX" val="20235597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m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5597_2*m_h_a*1_3_1"/>
  <p:tag name="KSO_WM_TEMPLATE_CATEGORY" val="diagram"/>
  <p:tag name="KSO_WM_TEMPLATE_INDEX" val="20235597"/>
  <p:tag name="KSO_WM_UNIT_LAYERLEVEL" val="1_1_1"/>
  <p:tag name="KSO_WM_TAG_VERSION" val="3.0"/>
  <p:tag name="KSO_WM_UNIT_VALUE" val="25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m1-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8,8,8,8,8,8]}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i"/>
  <p:tag name="KSO_WM_UNIT_INDEX" val="1_3"/>
  <p:tag name="KSO_WM_UNIT_ID" val="diagram20235597_2*m_i*1_3"/>
  <p:tag name="KSO_WM_TEMPLATE_CATEGORY" val="diagram"/>
  <p:tag name="KSO_WM_TEMPLATE_INDEX" val="20235597"/>
  <p:tag name="KSO_WM_UNIT_LAYERLEVEL" val="1_1"/>
  <p:tag name="KSO_WM_TAG_VERSION" val="3.0"/>
  <p:tag name="KSO_WM_DIAGRAM_MAX_ITEMCNT" val="4"/>
  <p:tag name="KSO_WM_DIAGRAM_MIN_ITEMCNT" val="2"/>
  <p:tag name="KSO_WM_DIAGRAM_VIRTUALLY_FRAME" val="{&quot;height&quot;:439.3848818897638,&quot;left&quot;:-314.22937007874015,&quot;top&quot;:264.1737795275591,&quot;width&quot;:802.9355905511812}"/>
  <p:tag name="KSO_WM_DIAGRAM_COLOR_MATCH_VALUE" val="{&quot;shape&quot;:{&quot;fill&quot;:{&quot;solid&quot;:{&quot;brightness&quot;:0,&quot;colorType&quot;:2,&quot;rgb&quot;:&quot;#00993f&quot;,&quot;transparency&quot;:1},&quot;type&quot;:1},&quot;glow&quot;:{&quot;colorType&quot;:0},&quot;line&quot;:{&quot;solidLine&quot;:{&quot;brightness&quot;:0,&quot;colorType&quot;:1,&quot;foreColorIndex&quot;:13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GROUP_CODE" val="m1-1"/>
  <p:tag name="KSO_WM_DIAGRAM_VERSION" val="3"/>
  <p:tag name="KSO_WM_DIAGRAM_COLOR_TRICK" val="1"/>
  <p:tag name="KSO_WM_DIAGRAM_COLOR_TEXT_CAN_REMOVE" val="n"/>
  <p:tag name="KSO_WM_UNIT_LINE_FORE_SCHEMECOLOR_INDEX" val="13"/>
  <p:tag name="KSO_WM_DIAGRAM_USE_COLOR_VALUE" val="{&quot;color_scheme&quot;:1,&quot;color_type&quot;:1,&quot;theme_color_indexes&quot;:[8,8,8,8,8,8]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65&quot;:[20205081],&quot;70&quot;:[3403510,3405571,3327011]}"/>
</p:tagLst>
</file>

<file path=ppt/tags/tag85.xml><?xml version="1.0" encoding="utf-8"?>
<p:tagLst xmlns:p="http://schemas.openxmlformats.org/presentationml/2006/main">
  <p:tag name="resource_record_key" val="{&quot;12&quot;:[25001392,25001978],&quot;19&quot;:[20345222],&quot;65&quot;:[20205081],&quot;70&quot;:[3403510,3405571,3327011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40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汉仪正圆-95W</vt:lpstr>
      <vt:lpstr>微软雅黑</vt:lpstr>
      <vt:lpstr>Arial Unicode MS</vt:lpstr>
      <vt:lpstr>Calibri</vt:lpstr>
      <vt:lpstr>华文行楷</vt:lpstr>
      <vt:lpstr>华文中宋</vt:lpstr>
      <vt:lpstr>华文楷体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朱子倩</dc:creator>
  <cp:lastModifiedBy>杨馨妍</cp:lastModifiedBy>
  <cp:revision>167</cp:revision>
  <dcterms:created xsi:type="dcterms:W3CDTF">2019-06-19T02:08:00Z</dcterms:created>
  <dcterms:modified xsi:type="dcterms:W3CDTF">2025-08-20T14:29:11Z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2052-12.1.0.22215</vt:lpwstr>
  </property>
  <property fmtid="{D5CDD505-2E9C-101B-9397-08002B2CF9AE}" pid="3" name="ICV">
    <vt:lpwstr>0EE5A6B798004074AB354A0DCF730DBB_12</vt:lpwstr>
  </property>
</Properties>
</file>